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1"/>
  </p:notesMasterIdLst>
  <p:sldIdLst>
    <p:sldId id="256" r:id="rId2"/>
    <p:sldId id="282" r:id="rId3"/>
    <p:sldId id="329" r:id="rId4"/>
    <p:sldId id="328" r:id="rId5"/>
    <p:sldId id="291" r:id="rId6"/>
    <p:sldId id="290" r:id="rId7"/>
    <p:sldId id="292" r:id="rId8"/>
    <p:sldId id="293" r:id="rId9"/>
    <p:sldId id="262" r:id="rId10"/>
    <p:sldId id="263" r:id="rId11"/>
    <p:sldId id="284" r:id="rId12"/>
    <p:sldId id="285" r:id="rId13"/>
    <p:sldId id="294" r:id="rId14"/>
    <p:sldId id="296" r:id="rId15"/>
    <p:sldId id="297" r:id="rId16"/>
    <p:sldId id="298" r:id="rId17"/>
    <p:sldId id="272" r:id="rId18"/>
    <p:sldId id="267" r:id="rId19"/>
    <p:sldId id="270" r:id="rId20"/>
    <p:sldId id="276" r:id="rId21"/>
    <p:sldId id="299" r:id="rId22"/>
    <p:sldId id="300" r:id="rId23"/>
    <p:sldId id="304" r:id="rId24"/>
    <p:sldId id="273" r:id="rId25"/>
    <p:sldId id="303" r:id="rId26"/>
    <p:sldId id="288" r:id="rId27"/>
    <p:sldId id="301" r:id="rId28"/>
    <p:sldId id="331" r:id="rId29"/>
    <p:sldId id="327" r:id="rId30"/>
    <p:sldId id="330" r:id="rId31"/>
    <p:sldId id="279" r:id="rId32"/>
    <p:sldId id="324" r:id="rId33"/>
    <p:sldId id="308" r:id="rId34"/>
    <p:sldId id="309" r:id="rId35"/>
    <p:sldId id="310" r:id="rId36"/>
    <p:sldId id="318" r:id="rId37"/>
    <p:sldId id="319" r:id="rId38"/>
    <p:sldId id="311" r:id="rId39"/>
    <p:sldId id="312" r:id="rId40"/>
    <p:sldId id="317" r:id="rId41"/>
    <p:sldId id="326" r:id="rId42"/>
    <p:sldId id="260" r:id="rId43"/>
    <p:sldId id="264" r:id="rId44"/>
    <p:sldId id="265" r:id="rId45"/>
    <p:sldId id="266" r:id="rId46"/>
    <p:sldId id="268" r:id="rId47"/>
    <p:sldId id="283" r:id="rId48"/>
    <p:sldId id="271" r:id="rId49"/>
    <p:sldId id="269" r:id="rId50"/>
  </p:sldIdLst>
  <p:sldSz cx="10077450" cy="7562850"/>
  <p:notesSz cx="7772400" cy="10058400"/>
  <p:defaultTextStyle>
    <a:defPPr>
      <a:defRPr lang="en-US"/>
    </a:defPPr>
    <a:lvl1pPr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665"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499"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3332"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9164"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5289" algn="l" defTabSz="457058" rtl="0" eaLnBrk="1" latinLnBrk="0" hangingPunct="1">
      <a:defRPr kern="1200">
        <a:solidFill>
          <a:schemeClr val="tx1"/>
        </a:solidFill>
        <a:latin typeface="Arial" pitchFamily="-111" charset="0"/>
        <a:ea typeface="+mn-ea"/>
        <a:cs typeface="+mn-cs"/>
      </a:defRPr>
    </a:lvl6pPr>
    <a:lvl7pPr marL="2742347" algn="l" defTabSz="457058" rtl="0" eaLnBrk="1" latinLnBrk="0" hangingPunct="1">
      <a:defRPr kern="1200">
        <a:solidFill>
          <a:schemeClr val="tx1"/>
        </a:solidFill>
        <a:latin typeface="Arial" pitchFamily="-111" charset="0"/>
        <a:ea typeface="+mn-ea"/>
        <a:cs typeface="+mn-cs"/>
      </a:defRPr>
    </a:lvl7pPr>
    <a:lvl8pPr marL="3199405" algn="l" defTabSz="457058" rtl="0" eaLnBrk="1" latinLnBrk="0" hangingPunct="1">
      <a:defRPr kern="1200">
        <a:solidFill>
          <a:schemeClr val="tx1"/>
        </a:solidFill>
        <a:latin typeface="Arial" pitchFamily="-111" charset="0"/>
        <a:ea typeface="+mn-ea"/>
        <a:cs typeface="+mn-cs"/>
      </a:defRPr>
    </a:lvl8pPr>
    <a:lvl9pPr marL="3656462" algn="l" defTabSz="457058" rtl="0" eaLnBrk="1" latinLnBrk="0" hangingPunct="1">
      <a:defRPr kern="1200">
        <a:solidFill>
          <a:schemeClr val="tx1"/>
        </a:solidFill>
        <a:latin typeface="Arial" pitchFamily="-11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7" autoAdjust="0"/>
    <p:restoredTop sz="90929"/>
  </p:normalViewPr>
  <p:slideViewPr>
    <p:cSldViewPr>
      <p:cViewPr varScale="1">
        <p:scale>
          <a:sx n="67" d="100"/>
          <a:sy n="67" d="100"/>
        </p:scale>
        <p:origin x="-1552" y="-112"/>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04"/>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719" indent="-285662"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643" indent="-228529"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702" indent="-228529"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6760" indent="-228529"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5289" algn="l" defTabSz="457058" rtl="0" eaLnBrk="1" latinLnBrk="0" hangingPunct="1">
      <a:defRPr sz="1200" kern="1200">
        <a:solidFill>
          <a:schemeClr val="tx1"/>
        </a:solidFill>
        <a:latin typeface="+mn-lt"/>
        <a:ea typeface="+mn-ea"/>
        <a:cs typeface="+mn-cs"/>
      </a:defRPr>
    </a:lvl6pPr>
    <a:lvl7pPr marL="2742347" algn="l" defTabSz="457058" rtl="0" eaLnBrk="1" latinLnBrk="0" hangingPunct="1">
      <a:defRPr sz="1200" kern="1200">
        <a:solidFill>
          <a:schemeClr val="tx1"/>
        </a:solidFill>
        <a:latin typeface="+mn-lt"/>
        <a:ea typeface="+mn-ea"/>
        <a:cs typeface="+mn-cs"/>
      </a:defRPr>
    </a:lvl7pPr>
    <a:lvl8pPr marL="3199405" algn="l" defTabSz="457058" rtl="0" eaLnBrk="1" latinLnBrk="0" hangingPunct="1">
      <a:defRPr sz="1200" kern="1200">
        <a:solidFill>
          <a:schemeClr val="tx1"/>
        </a:solidFill>
        <a:latin typeface="+mn-lt"/>
        <a:ea typeface="+mn-ea"/>
        <a:cs typeface="+mn-cs"/>
      </a:defRPr>
    </a:lvl8pPr>
    <a:lvl9pPr marL="3656462" algn="l" defTabSz="45705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3188" y="763588"/>
            <a:ext cx="5024437"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24</a:t>
            </a:fld>
            <a:endParaRPr lang="en-US"/>
          </a:p>
        </p:txBody>
      </p:sp>
    </p:spTree>
    <p:extLst>
      <p:ext uri="{BB962C8B-B14F-4D97-AF65-F5344CB8AC3E}">
        <p14:creationId xmlns:p14="http://schemas.microsoft.com/office/powerpoint/2010/main" val="4292314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71D5C90-F037-7442-80BC-FCE760C29985}" type="slidenum">
              <a:rPr lang="en-US"/>
              <a:pPr/>
              <a:t>30</a:t>
            </a:fld>
            <a:endParaRPr lang="en-US"/>
          </a:p>
        </p:txBody>
      </p:sp>
      <p:sp>
        <p:nvSpPr>
          <p:cNvPr id="82945" name="Text Box 1"/>
          <p:cNvSpPr txBox="1">
            <a:spLocks noGrp="1" noRot="1" noChangeAspect="1" noChangeArrowheads="1"/>
          </p:cNvSpPr>
          <p:nvPr>
            <p:ph type="sldImg"/>
          </p:nvPr>
        </p:nvSpPr>
        <p:spPr bwMode="auto">
          <a:xfrm>
            <a:off x="1373188" y="765175"/>
            <a:ext cx="5024437" cy="3770313"/>
          </a:xfrm>
          <a:prstGeom prst="rect">
            <a:avLst/>
          </a:prstGeom>
          <a:solidFill>
            <a:srgbClr val="FFFFFF"/>
          </a:solidFill>
          <a:ln>
            <a:solidFill>
              <a:srgbClr val="000000"/>
            </a:solidFill>
            <a:miter lim="800000"/>
            <a:headEnd/>
            <a:tailEnd/>
          </a:ln>
        </p:spPr>
      </p:sp>
      <p:sp>
        <p:nvSpPr>
          <p:cNvPr id="82946" name="Text Box 2"/>
          <p:cNvSpPr txBox="1">
            <a:spLocks noGrp="1" noChangeArrowheads="1"/>
          </p:cNvSpPr>
          <p:nvPr>
            <p:ph type="body" idx="1"/>
          </p:nvPr>
        </p:nvSpPr>
        <p:spPr bwMode="auto">
          <a:xfrm>
            <a:off x="776914" y="4777555"/>
            <a:ext cx="6218573" cy="4441526"/>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need both slides 4 and 5.</a:t>
            </a:r>
            <a:r>
              <a:rPr lang="en-US" baseline="0" dirty="0" smtClean="0"/>
              <a:t> Pick your favorite.</a:t>
            </a:r>
          </a:p>
          <a:p>
            <a:endParaRPr lang="en-US" baseline="0" dirty="0" smtClean="0"/>
          </a:p>
          <a:p>
            <a:r>
              <a:rPr lang="en-US" baseline="0" dirty="0" smtClean="0"/>
              <a:t>Note that unlike the next experiment where matching is done across exemplars and based on species membership, same/different judgments are made here with regard to whether or not it</a:t>
            </a:r>
            <a:r>
              <a:rPr lang="fr-FR" baseline="0" dirty="0" smtClean="0"/>
              <a:t>’</a:t>
            </a:r>
            <a:r>
              <a:rPr lang="en-US" baseline="0" dirty="0" smtClean="0"/>
              <a:t>s the exact same exemplar.</a:t>
            </a:r>
            <a:endParaRPr lang="en-US" dirty="0"/>
          </a:p>
        </p:txBody>
      </p:sp>
      <p:sp>
        <p:nvSpPr>
          <p:cNvPr id="4" name="Slide Number Placeholder 3"/>
          <p:cNvSpPr>
            <a:spLocks noGrp="1"/>
          </p:cNvSpPr>
          <p:nvPr>
            <p:ph type="sldNum" sz="quarter" idx="10"/>
          </p:nvPr>
        </p:nvSpPr>
        <p:spPr/>
        <p:txBody>
          <a:bodyPr/>
          <a:lstStyle/>
          <a:p>
            <a:fld id="{BC595B23-434C-5049-B8D4-D419575B9750}" type="slidenum">
              <a:rPr lang="en-US" smtClean="0"/>
              <a:t>33</a:t>
            </a:fld>
            <a:endParaRPr lang="en-US"/>
          </a:p>
        </p:txBody>
      </p:sp>
    </p:spTree>
    <p:extLst>
      <p:ext uri="{BB962C8B-B14F-4D97-AF65-F5344CB8AC3E}">
        <p14:creationId xmlns:p14="http://schemas.microsoft.com/office/powerpoint/2010/main" val="253797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maybe reverse the order of</a:t>
            </a:r>
            <a:r>
              <a:rPr lang="en-US" baseline="0" dirty="0" smtClean="0"/>
              <a:t> the two experiments, to include more intro to creature stimuli.  </a:t>
            </a:r>
            <a:endParaRPr lang="en-US" dirty="0"/>
          </a:p>
        </p:txBody>
      </p:sp>
      <p:sp>
        <p:nvSpPr>
          <p:cNvPr id="4" name="Slide Number Placeholder 3"/>
          <p:cNvSpPr>
            <a:spLocks noGrp="1"/>
          </p:cNvSpPr>
          <p:nvPr>
            <p:ph type="sldNum" sz="quarter" idx="10"/>
          </p:nvPr>
        </p:nvSpPr>
        <p:spPr/>
        <p:txBody>
          <a:bodyPr/>
          <a:lstStyle/>
          <a:p>
            <a:fld id="{BC595B23-434C-5049-B8D4-D419575B9750}" type="slidenum">
              <a:rPr lang="en-US" smtClean="0"/>
              <a:t>34</a:t>
            </a:fld>
            <a:endParaRPr lang="en-US"/>
          </a:p>
        </p:txBody>
      </p:sp>
    </p:spTree>
    <p:extLst>
      <p:ext uri="{BB962C8B-B14F-4D97-AF65-F5344CB8AC3E}">
        <p14:creationId xmlns:p14="http://schemas.microsoft.com/office/powerpoint/2010/main" val="3642078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E5F803-EB1A-E947-85DE-934BA25FDFFB}" type="slidenum">
              <a:rPr lang="en-US"/>
              <a:pPr/>
              <a:t>35</a:t>
            </a:fld>
            <a:endParaRPr lang="en-US"/>
          </a:p>
        </p:txBody>
      </p:sp>
      <p:sp>
        <p:nvSpPr>
          <p:cNvPr id="563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6323" name="Rectangle 3"/>
          <p:cNvSpPr>
            <a:spLocks noGrp="1" noChangeArrowheads="1"/>
          </p:cNvSpPr>
          <p:nvPr>
            <p:ph type="body" idx="1"/>
          </p:nvPr>
        </p:nvSpPr>
        <p:spPr/>
        <p:txBody>
          <a:bodyPr/>
          <a:lstStyle/>
          <a:p>
            <a:r>
              <a:rPr lang="en-US" dirty="0" smtClean="0"/>
              <a:t>Think</a:t>
            </a:r>
            <a:r>
              <a:rPr lang="en-US" baseline="0" dirty="0" smtClean="0"/>
              <a:t> </a:t>
            </a:r>
            <a:r>
              <a:rPr lang="en-US" dirty="0" smtClean="0"/>
              <a:t>of these</a:t>
            </a:r>
            <a:r>
              <a:rPr lang="en-US" baseline="0" dirty="0" smtClean="0"/>
              <a:t> as being analogous to different families of birds like owls vs. wading birds.  Within each family there are different species like barn owls vs. snowy owls, and within each species there are different exemplars of each.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B5DE0-6DED-704B-A983-6D43388F499D}" type="slidenum">
              <a:rPr lang="en-US"/>
              <a:pPr/>
              <a:t>38</a:t>
            </a:fld>
            <a:endParaRPr lang="en-US"/>
          </a:p>
        </p:txBody>
      </p:sp>
      <p:sp>
        <p:nvSpPr>
          <p:cNvPr id="80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08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Matching</a:t>
            </a:r>
            <a:r>
              <a:rPr lang="en-US" baseline="0" dirty="0" smtClean="0"/>
              <a:t> tests include both train and untrained exemplars, to test for generalization.</a:t>
            </a:r>
          </a:p>
          <a:p>
            <a:endParaRPr lang="en-US" baseline="0" dirty="0" smtClean="0"/>
          </a:p>
          <a:p>
            <a:r>
              <a:rPr lang="en-US" baseline="0" dirty="0" smtClean="0"/>
              <a:t>The Family labeling condition is a control condition that does not lead to very good learning, and little/no improvement in matching task performance. It</a:t>
            </a:r>
            <a:r>
              <a:rPr lang="fr-FR" baseline="0" dirty="0" smtClean="0"/>
              <a:t>’</a:t>
            </a:r>
            <a:r>
              <a:rPr lang="en-US" baseline="0" dirty="0" smtClean="0"/>
              <a:t>s a way to control for the effect of exposure.</a:t>
            </a:r>
            <a:endParaRPr lang="en-US" dirty="0"/>
          </a:p>
        </p:txBody>
      </p:sp>
      <p:sp>
        <p:nvSpPr>
          <p:cNvPr id="4" name="Slide Number Placeholder 3"/>
          <p:cNvSpPr>
            <a:spLocks noGrp="1"/>
          </p:cNvSpPr>
          <p:nvPr>
            <p:ph type="sldNum" sz="quarter" idx="10"/>
          </p:nvPr>
        </p:nvSpPr>
        <p:spPr/>
        <p:txBody>
          <a:bodyPr/>
          <a:lstStyle/>
          <a:p>
            <a:fld id="{BC595B23-434C-5049-B8D4-D419575B9750}" type="slidenum">
              <a:rPr lang="en-US" smtClean="0"/>
              <a:t>39</a:t>
            </a:fld>
            <a:endParaRPr lang="en-US"/>
          </a:p>
        </p:txBody>
      </p:sp>
    </p:spTree>
    <p:extLst>
      <p:ext uri="{BB962C8B-B14F-4D97-AF65-F5344CB8AC3E}">
        <p14:creationId xmlns:p14="http://schemas.microsoft.com/office/powerpoint/2010/main" val="258875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7058" indent="0" algn="ctr">
              <a:buNone/>
              <a:defRPr/>
            </a:lvl2pPr>
            <a:lvl3pPr marL="914115" indent="0" algn="ctr">
              <a:buNone/>
              <a:defRPr/>
            </a:lvl3pPr>
            <a:lvl4pPr marL="1371173" indent="0" algn="ctr">
              <a:buNone/>
              <a:defRPr/>
            </a:lvl4pPr>
            <a:lvl5pPr marL="1828231" indent="0" algn="ctr">
              <a:buNone/>
              <a:defRPr/>
            </a:lvl5pPr>
            <a:lvl6pPr marL="2285289" indent="0" algn="ctr">
              <a:buNone/>
              <a:defRPr/>
            </a:lvl6pPr>
            <a:lvl7pPr marL="2742347" indent="0" algn="ctr">
              <a:buNone/>
              <a:defRPr/>
            </a:lvl7pPr>
            <a:lvl8pPr marL="3199405" indent="0" algn="ctr">
              <a:buNone/>
              <a:defRPr/>
            </a:lvl8pPr>
            <a:lvl9pPr marL="3656462"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1"/>
            <a:ext cx="8566150"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7058" indent="0">
              <a:buNone/>
              <a:defRPr sz="1800"/>
            </a:lvl2pPr>
            <a:lvl3pPr marL="914115" indent="0">
              <a:buNone/>
              <a:defRPr sz="1700"/>
            </a:lvl3pPr>
            <a:lvl4pPr marL="1371173" indent="0">
              <a:buNone/>
              <a:defRPr sz="1400"/>
            </a:lvl4pPr>
            <a:lvl5pPr marL="1828231" indent="0">
              <a:buNone/>
              <a:defRPr sz="1400"/>
            </a:lvl5pPr>
            <a:lvl6pPr marL="2285289" indent="0">
              <a:buNone/>
              <a:defRPr sz="1400"/>
            </a:lvl6pPr>
            <a:lvl7pPr marL="2742347" indent="0">
              <a:buNone/>
              <a:defRPr sz="1400"/>
            </a:lvl7pPr>
            <a:lvl8pPr marL="3199405" indent="0">
              <a:buNone/>
              <a:defRPr sz="1400"/>
            </a:lvl8pPr>
            <a:lvl9pPr marL="3656462"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70066"/>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770066"/>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1" y="303213"/>
            <a:ext cx="9070975" cy="126047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41" y="1692276"/>
            <a:ext cx="4452937" cy="706438"/>
          </a:xfrm>
        </p:spPr>
        <p:txBody>
          <a:bodyPr anchor="b"/>
          <a:lstStyle>
            <a:lvl1pPr marL="0" indent="0">
              <a:buNone/>
              <a:defRPr sz="2400" b="1"/>
            </a:lvl1pPr>
            <a:lvl2pPr marL="457058" indent="0">
              <a:buNone/>
              <a:defRPr sz="2000" b="1"/>
            </a:lvl2pPr>
            <a:lvl3pPr marL="914115" indent="0">
              <a:buNone/>
              <a:defRPr sz="1800" b="1"/>
            </a:lvl3pPr>
            <a:lvl4pPr marL="1371173" indent="0">
              <a:buNone/>
              <a:defRPr sz="1700" b="1"/>
            </a:lvl4pPr>
            <a:lvl5pPr marL="1828231" indent="0">
              <a:buNone/>
              <a:defRPr sz="1700" b="1"/>
            </a:lvl5pPr>
            <a:lvl6pPr marL="2285289" indent="0">
              <a:buNone/>
              <a:defRPr sz="1700" b="1"/>
            </a:lvl6pPr>
            <a:lvl7pPr marL="2742347" indent="0">
              <a:buNone/>
              <a:defRPr sz="1700" b="1"/>
            </a:lvl7pPr>
            <a:lvl8pPr marL="3199405" indent="0">
              <a:buNone/>
              <a:defRPr sz="1700" b="1"/>
            </a:lvl8pPr>
            <a:lvl9pPr marL="3656462"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3241" y="2398716"/>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9691" y="1692276"/>
            <a:ext cx="4454525" cy="706438"/>
          </a:xfrm>
        </p:spPr>
        <p:txBody>
          <a:bodyPr anchor="b"/>
          <a:lstStyle>
            <a:lvl1pPr marL="0" indent="0">
              <a:buNone/>
              <a:defRPr sz="2400" b="1"/>
            </a:lvl1pPr>
            <a:lvl2pPr marL="457058" indent="0">
              <a:buNone/>
              <a:defRPr sz="2000" b="1"/>
            </a:lvl2pPr>
            <a:lvl3pPr marL="914115" indent="0">
              <a:buNone/>
              <a:defRPr sz="1800" b="1"/>
            </a:lvl3pPr>
            <a:lvl4pPr marL="1371173" indent="0">
              <a:buNone/>
              <a:defRPr sz="1700" b="1"/>
            </a:lvl4pPr>
            <a:lvl5pPr marL="1828231" indent="0">
              <a:buNone/>
              <a:defRPr sz="1700" b="1"/>
            </a:lvl5pPr>
            <a:lvl6pPr marL="2285289" indent="0">
              <a:buNone/>
              <a:defRPr sz="1700" b="1"/>
            </a:lvl6pPr>
            <a:lvl7pPr marL="2742347" indent="0">
              <a:buNone/>
              <a:defRPr sz="1700" b="1"/>
            </a:lvl7pPr>
            <a:lvl8pPr marL="3199405" indent="0">
              <a:buNone/>
              <a:defRPr sz="1700" b="1"/>
            </a:lvl8pPr>
            <a:lvl9pPr marL="3656462"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19691" y="2398716"/>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1" y="301628"/>
            <a:ext cx="3316287" cy="128111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0178"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1" y="1582738"/>
            <a:ext cx="3316287" cy="5173662"/>
          </a:xfrm>
        </p:spPr>
        <p:txBody>
          <a:bodyPr/>
          <a:lstStyle>
            <a:lvl1pPr marL="0" indent="0">
              <a:buNone/>
              <a:defRPr sz="1400"/>
            </a:lvl1pPr>
            <a:lvl2pPr marL="457058" indent="0">
              <a:buNone/>
              <a:defRPr sz="1200"/>
            </a:lvl2pPr>
            <a:lvl3pPr marL="914115" indent="0">
              <a:buNone/>
              <a:defRPr sz="1000"/>
            </a:lvl3pPr>
            <a:lvl4pPr marL="1371173" indent="0">
              <a:buNone/>
              <a:defRPr sz="900"/>
            </a:lvl4pPr>
            <a:lvl5pPr marL="1828231" indent="0">
              <a:buNone/>
              <a:defRPr sz="900"/>
            </a:lvl5pPr>
            <a:lvl6pPr marL="2285289" indent="0">
              <a:buNone/>
              <a:defRPr sz="900"/>
            </a:lvl6pPr>
            <a:lvl7pPr marL="2742347" indent="0">
              <a:buNone/>
              <a:defRPr sz="900"/>
            </a:lvl7pPr>
            <a:lvl8pPr marL="3199405" indent="0">
              <a:buNone/>
              <a:defRPr sz="900"/>
            </a:lvl8pPr>
            <a:lvl9pPr marL="3656462"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2" y="5294316"/>
            <a:ext cx="6046789" cy="62388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4852" y="676275"/>
            <a:ext cx="6046789" cy="4537075"/>
          </a:xfrm>
        </p:spPr>
        <p:txBody>
          <a:bodyPr/>
          <a:lstStyle>
            <a:lvl1pPr marL="0" indent="0">
              <a:buNone/>
              <a:defRPr sz="3200"/>
            </a:lvl1pPr>
            <a:lvl2pPr marL="457058" indent="0">
              <a:buNone/>
              <a:defRPr sz="2800"/>
            </a:lvl2pPr>
            <a:lvl3pPr marL="914115" indent="0">
              <a:buNone/>
              <a:defRPr sz="2400"/>
            </a:lvl3pPr>
            <a:lvl4pPr marL="1371173" indent="0">
              <a:buNone/>
              <a:defRPr sz="2000"/>
            </a:lvl4pPr>
            <a:lvl5pPr marL="1828231" indent="0">
              <a:buNone/>
              <a:defRPr sz="2000"/>
            </a:lvl5pPr>
            <a:lvl6pPr marL="2285289" indent="0">
              <a:buNone/>
              <a:defRPr sz="2000"/>
            </a:lvl6pPr>
            <a:lvl7pPr marL="2742347" indent="0">
              <a:buNone/>
              <a:defRPr sz="2000"/>
            </a:lvl7pPr>
            <a:lvl8pPr marL="3199405" indent="0">
              <a:buNone/>
              <a:defRPr sz="2000"/>
            </a:lvl8pPr>
            <a:lvl9pPr marL="3656462"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974852" y="5918200"/>
            <a:ext cx="6046789" cy="889000"/>
          </a:xfrm>
        </p:spPr>
        <p:txBody>
          <a:bodyPr/>
          <a:lstStyle>
            <a:lvl1pPr marL="0" indent="0">
              <a:buNone/>
              <a:defRPr sz="1400"/>
            </a:lvl1pPr>
            <a:lvl2pPr marL="457058" indent="0">
              <a:buNone/>
              <a:defRPr sz="1200"/>
            </a:lvl2pPr>
            <a:lvl3pPr marL="914115" indent="0">
              <a:buNone/>
              <a:defRPr sz="1000"/>
            </a:lvl3pPr>
            <a:lvl4pPr marL="1371173" indent="0">
              <a:buNone/>
              <a:defRPr sz="900"/>
            </a:lvl4pPr>
            <a:lvl5pPr marL="1828231" indent="0">
              <a:buNone/>
              <a:defRPr sz="900"/>
            </a:lvl5pPr>
            <a:lvl6pPr marL="2285289" indent="0">
              <a:buNone/>
              <a:defRPr sz="900"/>
            </a:lvl6pPr>
            <a:lvl7pPr marL="2742347" indent="0">
              <a:buNone/>
              <a:defRPr sz="900"/>
            </a:lvl7pPr>
            <a:lvl8pPr marL="3199405" indent="0">
              <a:buNone/>
              <a:defRPr sz="900"/>
            </a:lvl8pPr>
            <a:lvl9pPr marL="3656462"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2"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smtClean="0"/>
              <a:t>Click to edit Master title style</a:t>
            </a:r>
            <a:endParaRPr lang="en-US"/>
          </a:p>
        </p:txBody>
      </p:sp>
      <p:sp>
        <p:nvSpPr>
          <p:cNvPr id="1026" name="Rectangle 2"/>
          <p:cNvSpPr>
            <a:spLocks noGrp="1" noChangeArrowheads="1"/>
          </p:cNvSpPr>
          <p:nvPr>
            <p:ph type="body" idx="1"/>
          </p:nvPr>
        </p:nvSpPr>
        <p:spPr bwMode="auto">
          <a:xfrm>
            <a:off x="503242" y="1770066"/>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7" name="Rectangle 3"/>
          <p:cNvSpPr>
            <a:spLocks noGrp="1" noChangeArrowheads="1"/>
          </p:cNvSpPr>
          <p:nvPr>
            <p:ph type="dt"/>
          </p:nvPr>
        </p:nvSpPr>
        <p:spPr bwMode="auto">
          <a:xfrm>
            <a:off x="503242"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675" algn="l"/>
                <a:tab pos="1447347" algn="l"/>
                <a:tab pos="2171025"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675" algn="l"/>
                <a:tab pos="1447347" algn="l"/>
                <a:tab pos="2171025" algn="l"/>
                <a:tab pos="28947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1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675" algn="l"/>
                <a:tab pos="1447347" algn="l"/>
                <a:tab pos="2171025"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665"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499"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3332"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9164"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6221"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3281"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50337"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7397"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665" indent="-323749" algn="l" defTabSz="45705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3332" indent="-287248" algn="l" defTabSz="45705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996" indent="-215834" algn="l" defTabSz="45705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6663" indent="-215834" algn="l" defTabSz="45705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832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5386"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2444"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9502"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655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7058" rtl="0" eaLnBrk="1" latinLnBrk="0" hangingPunct="1">
        <a:defRPr sz="1800" kern="1200">
          <a:solidFill>
            <a:schemeClr val="tx1"/>
          </a:solidFill>
          <a:latin typeface="+mn-lt"/>
          <a:ea typeface="+mn-ea"/>
          <a:cs typeface="+mn-cs"/>
        </a:defRPr>
      </a:lvl1pPr>
      <a:lvl2pPr marL="457058" algn="l" defTabSz="457058" rtl="0" eaLnBrk="1" latinLnBrk="0" hangingPunct="1">
        <a:defRPr sz="1800" kern="1200">
          <a:solidFill>
            <a:schemeClr val="tx1"/>
          </a:solidFill>
          <a:latin typeface="+mn-lt"/>
          <a:ea typeface="+mn-ea"/>
          <a:cs typeface="+mn-cs"/>
        </a:defRPr>
      </a:lvl2pPr>
      <a:lvl3pPr marL="914115" algn="l" defTabSz="457058" rtl="0" eaLnBrk="1" latinLnBrk="0" hangingPunct="1">
        <a:defRPr sz="1800" kern="1200">
          <a:solidFill>
            <a:schemeClr val="tx1"/>
          </a:solidFill>
          <a:latin typeface="+mn-lt"/>
          <a:ea typeface="+mn-ea"/>
          <a:cs typeface="+mn-cs"/>
        </a:defRPr>
      </a:lvl3pPr>
      <a:lvl4pPr marL="1371173" algn="l" defTabSz="457058" rtl="0" eaLnBrk="1" latinLnBrk="0" hangingPunct="1">
        <a:defRPr sz="1800" kern="1200">
          <a:solidFill>
            <a:schemeClr val="tx1"/>
          </a:solidFill>
          <a:latin typeface="+mn-lt"/>
          <a:ea typeface="+mn-ea"/>
          <a:cs typeface="+mn-cs"/>
        </a:defRPr>
      </a:lvl4pPr>
      <a:lvl5pPr marL="1828231" algn="l" defTabSz="457058" rtl="0" eaLnBrk="1" latinLnBrk="0" hangingPunct="1">
        <a:defRPr sz="1800" kern="1200">
          <a:solidFill>
            <a:schemeClr val="tx1"/>
          </a:solidFill>
          <a:latin typeface="+mn-lt"/>
          <a:ea typeface="+mn-ea"/>
          <a:cs typeface="+mn-cs"/>
        </a:defRPr>
      </a:lvl5pPr>
      <a:lvl6pPr marL="2285289" algn="l" defTabSz="457058" rtl="0" eaLnBrk="1" latinLnBrk="0" hangingPunct="1">
        <a:defRPr sz="1800" kern="1200">
          <a:solidFill>
            <a:schemeClr val="tx1"/>
          </a:solidFill>
          <a:latin typeface="+mn-lt"/>
          <a:ea typeface="+mn-ea"/>
          <a:cs typeface="+mn-cs"/>
        </a:defRPr>
      </a:lvl6pPr>
      <a:lvl7pPr marL="2742347" algn="l" defTabSz="457058" rtl="0" eaLnBrk="1" latinLnBrk="0" hangingPunct="1">
        <a:defRPr sz="1800" kern="1200">
          <a:solidFill>
            <a:schemeClr val="tx1"/>
          </a:solidFill>
          <a:latin typeface="+mn-lt"/>
          <a:ea typeface="+mn-ea"/>
          <a:cs typeface="+mn-cs"/>
        </a:defRPr>
      </a:lvl7pPr>
      <a:lvl8pPr marL="3199405" algn="l" defTabSz="457058" rtl="0" eaLnBrk="1" latinLnBrk="0" hangingPunct="1">
        <a:defRPr sz="1800" kern="1200">
          <a:solidFill>
            <a:schemeClr val="tx1"/>
          </a:solidFill>
          <a:latin typeface="+mn-lt"/>
          <a:ea typeface="+mn-ea"/>
          <a:cs typeface="+mn-cs"/>
        </a:defRPr>
      </a:lvl8pPr>
      <a:lvl9pPr marL="3656462" algn="l" defTabSz="4570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7.png"/><Relationship Id="rId1" Type="http://schemas.microsoft.com/office/2007/relationships/media" Target="file://localhost/Users/oreilly/svn_docs/grants/lvis_muri/space_invaders_training_video.mp4" TargetMode="External"/><Relationship Id="rId2" Type="http://schemas.openxmlformats.org/officeDocument/2006/relationships/video" Target="file://localhost/Users/oreilly/svn_docs/grants/lvis_muri/space_invaders_training_video.mp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psych.colorado.edu/~tclab/experiment.html"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ccnbook.colorado.edu"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325" y="1495425"/>
            <a:ext cx="8566150" cy="1620839"/>
          </a:xfrm>
        </p:spPr>
        <p:txBody>
          <a:bodyPr/>
          <a:lstStyle/>
          <a:p>
            <a:r>
              <a:rPr lang="en-US" sz="4000" dirty="0"/>
              <a:t>Learning Through Time in the </a:t>
            </a:r>
            <a:r>
              <a:rPr lang="en-US" sz="4000" dirty="0" err="1"/>
              <a:t>Thalamocortical</a:t>
            </a:r>
            <a:r>
              <a:rPr lang="en-US" sz="4000" dirty="0"/>
              <a:t> Loops</a:t>
            </a:r>
            <a:endParaRPr lang="en-US" sz="4000" dirty="0"/>
          </a:p>
        </p:txBody>
      </p:sp>
      <p:sp>
        <p:nvSpPr>
          <p:cNvPr id="3" name="Subtitle 2"/>
          <p:cNvSpPr>
            <a:spLocks noGrp="1"/>
          </p:cNvSpPr>
          <p:nvPr>
            <p:ph type="subTitle" idx="1"/>
          </p:nvPr>
        </p:nvSpPr>
        <p:spPr/>
        <p:txBody>
          <a:bodyPr/>
          <a:lstStyle/>
          <a:p>
            <a:r>
              <a:rPr lang="en-US" dirty="0" smtClean="0"/>
              <a:t>Randall C. </a:t>
            </a:r>
            <a:r>
              <a:rPr lang="en-US" dirty="0" smtClean="0"/>
              <a:t>O’Reilly</a:t>
            </a:r>
            <a:endParaRPr lang="en-US" dirty="0" smtClean="0"/>
          </a:p>
          <a:p>
            <a:r>
              <a:rPr lang="en-US" dirty="0" smtClean="0"/>
              <a:t>University of Colorado </a:t>
            </a:r>
            <a:r>
              <a:rPr lang="en-US" dirty="0" smtClean="0"/>
              <a:t>Boulder</a:t>
            </a:r>
          </a:p>
          <a:p>
            <a:r>
              <a:rPr lang="en-US" dirty="0" err="1" smtClean="0"/>
              <a:t>eCortex</a:t>
            </a:r>
            <a:r>
              <a:rPr lang="en-US" dirty="0" smtClean="0"/>
              <a:t>, </a:t>
            </a:r>
            <a:r>
              <a:rPr lang="en-US" dirty="0" err="1" smtClean="0"/>
              <a:t>Inc</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Object Recognition</a:t>
            </a:r>
            <a:br>
              <a:rPr lang="en-US" dirty="0" smtClean="0"/>
            </a:br>
            <a:r>
              <a:rPr lang="en-US" sz="2800" dirty="0"/>
              <a:t>(e.g., O’Reilly et al., 2013)</a:t>
            </a:r>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542929" y="1724026"/>
            <a:ext cx="4998639" cy="5410200"/>
          </a:xfrm>
          <a:solidFill>
            <a:schemeClr val="bg1"/>
          </a:solidFill>
        </p:spPr>
      </p:pic>
      <p:sp>
        <p:nvSpPr>
          <p:cNvPr id="6" name="TextBox 5"/>
          <p:cNvSpPr txBox="1"/>
          <p:nvPr/>
        </p:nvSpPr>
        <p:spPr>
          <a:xfrm>
            <a:off x="5876925" y="1724025"/>
            <a:ext cx="3352800" cy="906681"/>
          </a:xfrm>
          <a:prstGeom prst="rect">
            <a:avLst/>
          </a:prstGeom>
          <a:noFill/>
        </p:spPr>
        <p:txBody>
          <a:bodyPr wrap="square" lIns="91410" tIns="45706" rIns="91410" bIns="45706" rtlCol="0">
            <a:spAutoFit/>
          </a:bodyPr>
          <a:lstStyle/>
          <a:p>
            <a:r>
              <a:rPr lang="en-US" sz="2800" dirty="0" smtClean="0"/>
              <a:t>100-way invariant object recognition</a:t>
            </a:r>
            <a:endParaRPr lang="en-US" sz="2800" dirty="0"/>
          </a:p>
        </p:txBody>
      </p:sp>
      <p:pic>
        <p:nvPicPr>
          <p:cNvPr id="7" name="Content Placeholder 7"/>
          <p:cNvPicPr>
            <a:picLocks noGrp="1" noChangeAspect="1"/>
          </p:cNvPicPr>
          <p:nvPr/>
        </p:nvPicPr>
        <p:blipFill rotWithShape="1">
          <a:blip r:embed="rId3" cstate="screen">
            <a:extLst>
              <a:ext uri="{28A0092B-C50C-407E-A947-70E740481C1C}">
                <a14:useLocalDpi xmlns:a14="http://schemas.microsoft.com/office/drawing/2010/main"/>
              </a:ext>
            </a:extLst>
          </a:blip>
          <a:srcRect t="53780"/>
          <a:stretch/>
        </p:blipFill>
        <p:spPr bwMode="auto">
          <a:xfrm>
            <a:off x="5648325" y="3552825"/>
            <a:ext cx="3926312" cy="3599854"/>
          </a:xfrm>
          <a:prstGeom prst="rect">
            <a:avLst/>
          </a:prstGeom>
          <a:noFill/>
          <a:ln w="9525">
            <a:noFill/>
            <a:round/>
            <a:headEnd/>
            <a:tailEnd/>
          </a:ln>
          <a:effectLst/>
        </p:spPr>
      </p:pic>
    </p:spTree>
    <p:extLst>
      <p:ext uri="{BB962C8B-B14F-4D97-AF65-F5344CB8AC3E}">
        <p14:creationId xmlns:p14="http://schemas.microsoft.com/office/powerpoint/2010/main" val="42297471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of </a:t>
            </a:r>
            <a:r>
              <a:rPr lang="en-US" dirty="0" err="1" smtClean="0"/>
              <a:t>Bidirectionality</a:t>
            </a:r>
            <a:r>
              <a:rPr lang="en-US" dirty="0" smtClean="0"/>
              <a:t>:</a:t>
            </a:r>
            <a:br>
              <a:rPr lang="en-US" dirty="0" smtClean="0"/>
            </a:br>
            <a:r>
              <a:rPr lang="en-US" dirty="0" smtClean="0"/>
              <a:t>Robust to Partial Occlusion</a:t>
            </a:r>
            <a:endParaRPr lang="en-US" dirty="0"/>
          </a:p>
        </p:txBody>
      </p:sp>
      <p:sp>
        <p:nvSpPr>
          <p:cNvPr id="5" name="Slide Number Placeholder 4"/>
          <p:cNvSpPr>
            <a:spLocks noGrp="1"/>
          </p:cNvSpPr>
          <p:nvPr>
            <p:ph type="sldNum" idx="12"/>
          </p:nvPr>
        </p:nvSpPr>
        <p:spPr/>
        <p:txBody>
          <a:bodyPr/>
          <a:lstStyle/>
          <a:p>
            <a:fld id="{5689AE7F-56EB-8D49-9914-836A4F709789}" type="slidenum">
              <a:rPr lang="en-US" smtClean="0"/>
              <a:pPr/>
              <a:t>11</a:t>
            </a:fld>
            <a:endParaRPr lang="en-US"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1525" y="1952625"/>
            <a:ext cx="4114959" cy="207384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725" y="4238625"/>
            <a:ext cx="9001132" cy="2667000"/>
          </a:xfrm>
          <a:prstGeom prst="rect">
            <a:avLst/>
          </a:prstGeom>
          <a:solidFill>
            <a:schemeClr val="bg1"/>
          </a:solidFill>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b="-1127"/>
          <a:stretch/>
        </p:blipFill>
        <p:spPr>
          <a:xfrm>
            <a:off x="4962525" y="1952625"/>
            <a:ext cx="4312685" cy="2111802"/>
          </a:xfrm>
          <a:prstGeom prst="rect">
            <a:avLst/>
          </a:prstGeom>
        </p:spPr>
      </p:pic>
    </p:spTree>
    <p:extLst>
      <p:ext uri="{BB962C8B-B14F-4D97-AF65-F5344CB8AC3E}">
        <p14:creationId xmlns:p14="http://schemas.microsoft.com/office/powerpoint/2010/main" val="20258988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Data</a:t>
            </a:r>
            <a:br>
              <a:rPr lang="en-US" dirty="0" smtClean="0"/>
            </a:br>
            <a:r>
              <a:rPr lang="en-US" sz="2800" dirty="0" smtClean="0"/>
              <a:t>(</a:t>
            </a:r>
            <a:r>
              <a:rPr lang="en-US" sz="2800" dirty="0" err="1" smtClean="0"/>
              <a:t>Wyatte</a:t>
            </a:r>
            <a:r>
              <a:rPr lang="en-US" sz="2800" dirty="0" smtClean="0"/>
              <a:t> et al, 2012)</a:t>
            </a:r>
            <a:endParaRPr lang="en-US" sz="2800" dirty="0"/>
          </a:p>
        </p:txBody>
      </p:sp>
      <p:pic>
        <p:nvPicPr>
          <p:cNvPr id="5" name="Content Placeholder 4" descr="fig_results_subplot.pdf"/>
          <p:cNvPicPr>
            <a:picLocks noGrp="1" noChangeAspect="1"/>
          </p:cNvPicPr>
          <p:nvPr>
            <p:ph sz="quarter" idx="1"/>
          </p:nvPr>
        </p:nvPicPr>
        <p:blipFill>
          <a:blip r:embed="rId2" cstate="screen">
            <a:extLst>
              <a:ext uri="{28A0092B-C50C-407E-A947-70E740481C1C}">
                <a14:useLocalDpi xmlns:a14="http://schemas.microsoft.com/office/drawing/2010/main"/>
              </a:ext>
            </a:extLst>
          </a:blip>
          <a:srcRect t="-20541" b="-20541"/>
          <a:stretch>
            <a:fillRect/>
          </a:stretch>
        </p:blipFill>
        <p:spPr/>
      </p:pic>
      <p:sp>
        <p:nvSpPr>
          <p:cNvPr id="3" name="Rectangle 2"/>
          <p:cNvSpPr/>
          <p:nvPr/>
        </p:nvSpPr>
        <p:spPr bwMode="auto">
          <a:xfrm>
            <a:off x="3695066" y="3025140"/>
            <a:ext cx="1311962" cy="3025140"/>
          </a:xfrm>
          <a:prstGeom prst="rect">
            <a:avLst/>
          </a:prstGeom>
          <a:solidFill>
            <a:schemeClr val="bg1"/>
          </a:solidFill>
          <a:ln w="9525" cap="flat" cmpd="sng" algn="ctr">
            <a:noFill/>
            <a:prstDash val="solid"/>
            <a:round/>
            <a:headEnd type="none" w="med" len="med"/>
            <a:tailEnd type="none" w="med" len="med"/>
          </a:ln>
          <a:effectLst/>
        </p:spPr>
        <p:txBody>
          <a:bodyPr vert="horz" wrap="square" lIns="100739" tIns="50372" rIns="100739" bIns="50372" numCol="1" rtlCol="0" anchor="t" anchorCtr="0" compatLnSpc="1">
            <a:prstTxWarp prst="textNoShape">
              <a:avLst/>
            </a:prstTxWarp>
          </a:bodyPr>
          <a:lstStyle/>
          <a:p>
            <a:pPr fontAlgn="base" hangingPunct="0">
              <a:lnSpc>
                <a:spcPct val="94000"/>
              </a:lnSpc>
              <a:spcBef>
                <a:spcPct val="0"/>
              </a:spcBef>
              <a:spcAft>
                <a:spcPct val="0"/>
              </a:spcAft>
              <a:buClr>
                <a:srgbClr val="000000"/>
              </a:buClr>
              <a:buSzPct val="45000"/>
            </a:pPr>
            <a:endParaRPr lang="en-US">
              <a:latin typeface="Arial" pitchFamily="-111" charset="0"/>
            </a:endParaRPr>
          </a:p>
        </p:txBody>
      </p:sp>
    </p:spTree>
    <p:extLst>
      <p:ext uri="{BB962C8B-B14F-4D97-AF65-F5344CB8AC3E}">
        <p14:creationId xmlns:p14="http://schemas.microsoft.com/office/powerpoint/2010/main" val="37756424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889000"/>
          </a:xfrm>
        </p:spPr>
        <p:txBody>
          <a:bodyPr/>
          <a:lstStyle/>
          <a:p>
            <a:r>
              <a:rPr lang="en-US" dirty="0" smtClean="0"/>
              <a:t>But…</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5325" y="1571625"/>
            <a:ext cx="5038725" cy="3359806"/>
          </a:xfrm>
          <a:prstGeom prst="rect">
            <a:avLst/>
          </a:prstGeom>
        </p:spPr>
      </p:pic>
      <p:pic>
        <p:nvPicPr>
          <p:cNvPr id="4" name="Content Placeholder 3"/>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677" r="-386"/>
          <a:stretch/>
        </p:blipFill>
        <p:spPr>
          <a:xfrm>
            <a:off x="619126" y="1495426"/>
            <a:ext cx="3733799" cy="3596449"/>
          </a:xfrm>
          <a:solidFill>
            <a:schemeClr val="bg1"/>
          </a:solidFill>
        </p:spPr>
      </p:pic>
      <p:sp>
        <p:nvSpPr>
          <p:cNvPr id="6" name="TextBox 5"/>
          <p:cNvSpPr txBox="1"/>
          <p:nvPr/>
        </p:nvSpPr>
        <p:spPr>
          <a:xfrm>
            <a:off x="619125" y="5305425"/>
            <a:ext cx="8915400" cy="906710"/>
          </a:xfrm>
          <a:prstGeom prst="rect">
            <a:avLst/>
          </a:prstGeom>
          <a:noFill/>
        </p:spPr>
        <p:txBody>
          <a:bodyPr wrap="square" rtlCol="0">
            <a:spAutoFit/>
          </a:bodyPr>
          <a:lstStyle/>
          <a:p>
            <a:r>
              <a:rPr lang="en-US" sz="2800" dirty="0" smtClean="0"/>
              <a:t>Attractor nets don’t pull out individual elements from complex scenes, or rapidly shift (instead, get “stuck”)</a:t>
            </a:r>
          </a:p>
        </p:txBody>
      </p:sp>
    </p:spTree>
    <p:extLst>
      <p:ext uri="{BB962C8B-B14F-4D97-AF65-F5344CB8AC3E}">
        <p14:creationId xmlns:p14="http://schemas.microsoft.com/office/powerpoint/2010/main" val="9559397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Dominates Feedback</a:t>
            </a:r>
            <a:endParaRPr lang="en-US" dirty="0"/>
          </a:p>
        </p:txBody>
      </p:sp>
      <p:pic>
        <p:nvPicPr>
          <p:cNvPr id="4" name="Content Placeholder 3" descr="Screen Shot 2015-06-04 at 5.40.10 PM.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370" b="-816"/>
          <a:stretch/>
        </p:blipFill>
        <p:spPr>
          <a:xfrm>
            <a:off x="466725" y="1647825"/>
            <a:ext cx="9067799" cy="3397783"/>
          </a:xfrm>
        </p:spPr>
      </p:pic>
      <p:sp>
        <p:nvSpPr>
          <p:cNvPr id="5" name="TextBox 4"/>
          <p:cNvSpPr txBox="1"/>
          <p:nvPr/>
        </p:nvSpPr>
        <p:spPr>
          <a:xfrm>
            <a:off x="390525" y="5534025"/>
            <a:ext cx="9144000" cy="1137542"/>
          </a:xfrm>
          <a:prstGeom prst="rect">
            <a:avLst/>
          </a:prstGeom>
          <a:noFill/>
        </p:spPr>
        <p:txBody>
          <a:bodyPr wrap="square" rtlCol="0">
            <a:spAutoFit/>
          </a:bodyPr>
          <a:lstStyle/>
          <a:p>
            <a:r>
              <a:rPr lang="en-US" sz="2400" dirty="0" smtClean="0"/>
              <a:t>Feedback projections, especially those further up the hierarchy, are predominantly from deep layers – deep is particularly important for top-down attentional processing..</a:t>
            </a:r>
            <a:endParaRPr lang="en-US" sz="2400" dirty="0"/>
          </a:p>
        </p:txBody>
      </p:sp>
      <p:sp>
        <p:nvSpPr>
          <p:cNvPr id="6" name="TextBox 5"/>
          <p:cNvSpPr txBox="1"/>
          <p:nvPr/>
        </p:nvSpPr>
        <p:spPr>
          <a:xfrm>
            <a:off x="7477125" y="5000625"/>
            <a:ext cx="2083623" cy="355482"/>
          </a:xfrm>
          <a:prstGeom prst="rect">
            <a:avLst/>
          </a:prstGeom>
          <a:noFill/>
        </p:spPr>
        <p:txBody>
          <a:bodyPr wrap="none" rtlCol="0">
            <a:spAutoFit/>
          </a:bodyPr>
          <a:lstStyle/>
          <a:p>
            <a:r>
              <a:rPr lang="en-US" dirty="0" smtClean="0"/>
              <a:t>Markov et al, 2014</a:t>
            </a:r>
            <a:endParaRPr lang="en-US" dirty="0"/>
          </a:p>
        </p:txBody>
      </p:sp>
    </p:spTree>
    <p:extLst>
      <p:ext uri="{BB962C8B-B14F-4D97-AF65-F5344CB8AC3E}">
        <p14:creationId xmlns:p14="http://schemas.microsoft.com/office/powerpoint/2010/main" val="16800610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Attentional Dynamics</a:t>
            </a:r>
            <a:br>
              <a:rPr lang="en-US" dirty="0" smtClean="0"/>
            </a:br>
            <a:r>
              <a:rPr lang="en-US" sz="2400" dirty="0" smtClean="0"/>
              <a:t>(Reynolds &amp; </a:t>
            </a:r>
            <a:r>
              <a:rPr lang="en-US" sz="2400" dirty="0" err="1" smtClean="0"/>
              <a:t>Heeger</a:t>
            </a:r>
            <a:r>
              <a:rPr lang="en-US" sz="2400" dirty="0" smtClean="0"/>
              <a:t>, 2009; </a:t>
            </a:r>
            <a:r>
              <a:rPr lang="en-US" sz="2400" dirty="0" err="1" smtClean="0"/>
              <a:t>Grossberg</a:t>
            </a:r>
            <a:r>
              <a:rPr lang="en-US" sz="2400" dirty="0" smtClean="0"/>
              <a:t>, 1999)</a:t>
            </a:r>
            <a:endParaRPr lang="en-US" sz="2400" dirty="0"/>
          </a:p>
        </p:txBody>
      </p:sp>
      <p:pic>
        <p:nvPicPr>
          <p:cNvPr id="4" name="Content Placeholder 3" descr="fig_reynolds_heeger_09_fig1.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294" r="-536"/>
          <a:stretch/>
        </p:blipFill>
        <p:spPr>
          <a:xfrm>
            <a:off x="1191971" y="1770066"/>
            <a:ext cx="7708825" cy="4989513"/>
          </a:xfrm>
        </p:spPr>
      </p:pic>
      <p:sp>
        <p:nvSpPr>
          <p:cNvPr id="5" name="TextBox 4"/>
          <p:cNvSpPr txBox="1"/>
          <p:nvPr/>
        </p:nvSpPr>
        <p:spPr>
          <a:xfrm>
            <a:off x="6257925" y="2409825"/>
            <a:ext cx="2327643" cy="615861"/>
          </a:xfrm>
          <a:prstGeom prst="rect">
            <a:avLst/>
          </a:prstGeom>
          <a:noFill/>
        </p:spPr>
        <p:txBody>
          <a:bodyPr wrap="none" rtlCol="0">
            <a:spAutoFit/>
          </a:bodyPr>
          <a:lstStyle/>
          <a:p>
            <a:r>
              <a:rPr lang="en-US" dirty="0" smtClean="0"/>
              <a:t>Top-down deep layer</a:t>
            </a:r>
          </a:p>
          <a:p>
            <a:r>
              <a:rPr lang="en-US" dirty="0" smtClean="0"/>
              <a:t>Attentional drive</a:t>
            </a:r>
            <a:endParaRPr lang="en-US" dirty="0"/>
          </a:p>
        </p:txBody>
      </p:sp>
      <p:sp>
        <p:nvSpPr>
          <p:cNvPr id="6" name="TextBox 5"/>
          <p:cNvSpPr txBox="1"/>
          <p:nvPr/>
        </p:nvSpPr>
        <p:spPr>
          <a:xfrm>
            <a:off x="6334125" y="5838825"/>
            <a:ext cx="2378588" cy="615861"/>
          </a:xfrm>
          <a:prstGeom prst="rect">
            <a:avLst/>
          </a:prstGeom>
          <a:noFill/>
        </p:spPr>
        <p:txBody>
          <a:bodyPr wrap="none" rtlCol="0">
            <a:spAutoFit/>
          </a:bodyPr>
          <a:lstStyle/>
          <a:p>
            <a:r>
              <a:rPr lang="en-US" dirty="0" smtClean="0"/>
              <a:t>Layer 6 gain control</a:t>
            </a:r>
          </a:p>
          <a:p>
            <a:r>
              <a:rPr lang="en-US" dirty="0" smtClean="0"/>
              <a:t>(Olsen, </a:t>
            </a:r>
            <a:r>
              <a:rPr lang="en-US" dirty="0" err="1" smtClean="0"/>
              <a:t>Bortone</a:t>
            </a:r>
            <a:r>
              <a:rPr lang="en-US" dirty="0" smtClean="0"/>
              <a:t> et al) </a:t>
            </a:r>
            <a:endParaRPr lang="en-US" dirty="0"/>
          </a:p>
        </p:txBody>
      </p:sp>
      <p:sp>
        <p:nvSpPr>
          <p:cNvPr id="7" name="TextBox 6"/>
          <p:cNvSpPr txBox="1"/>
          <p:nvPr/>
        </p:nvSpPr>
        <p:spPr>
          <a:xfrm>
            <a:off x="2676525" y="3095625"/>
            <a:ext cx="1904187" cy="355482"/>
          </a:xfrm>
          <a:prstGeom prst="rect">
            <a:avLst/>
          </a:prstGeom>
          <a:noFill/>
        </p:spPr>
        <p:txBody>
          <a:bodyPr wrap="none" rtlCol="0">
            <a:spAutoFit/>
          </a:bodyPr>
          <a:lstStyle/>
          <a:p>
            <a:r>
              <a:rPr lang="en-US" dirty="0" smtClean="0"/>
              <a:t>Inputs to Layer 4</a:t>
            </a:r>
            <a:endParaRPr lang="en-US" dirty="0"/>
          </a:p>
        </p:txBody>
      </p:sp>
    </p:spTree>
    <p:extLst>
      <p:ext uri="{BB962C8B-B14F-4D97-AF65-F5344CB8AC3E}">
        <p14:creationId xmlns:p14="http://schemas.microsoft.com/office/powerpoint/2010/main" val="26353987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25" y="301626"/>
            <a:ext cx="4760916" cy="889000"/>
          </a:xfrm>
        </p:spPr>
        <p:txBody>
          <a:bodyPr/>
          <a:lstStyle/>
          <a:p>
            <a:r>
              <a:rPr lang="en-US" dirty="0" err="1" smtClean="0"/>
              <a:t>DeepLeabra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41174" y="276225"/>
            <a:ext cx="4451727" cy="6946721"/>
          </a:xfrm>
        </p:spPr>
      </p:pic>
      <p:sp>
        <p:nvSpPr>
          <p:cNvPr id="3" name="TextBox 2"/>
          <p:cNvSpPr txBox="1"/>
          <p:nvPr/>
        </p:nvSpPr>
        <p:spPr>
          <a:xfrm>
            <a:off x="4962525" y="1495425"/>
            <a:ext cx="4191000" cy="5563063"/>
          </a:xfrm>
          <a:prstGeom prst="rect">
            <a:avLst/>
          </a:prstGeom>
          <a:noFill/>
        </p:spPr>
        <p:txBody>
          <a:bodyPr wrap="square" rtlCol="0">
            <a:spAutoFit/>
          </a:bodyPr>
          <a:lstStyle/>
          <a:p>
            <a:pPr marL="182880" indent="-182880">
              <a:buSzPct val="100000"/>
              <a:buFontTx/>
              <a:buChar char="•"/>
            </a:pPr>
            <a:r>
              <a:rPr lang="en-US" dirty="0" smtClean="0"/>
              <a:t>Deep </a:t>
            </a:r>
            <a:r>
              <a:rPr lang="en-US" dirty="0"/>
              <a:t>neocortical layers drive multiplicative attentional modulation, through direct and </a:t>
            </a:r>
            <a:r>
              <a:rPr lang="en-US" dirty="0" err="1"/>
              <a:t>thalamically</a:t>
            </a:r>
            <a:r>
              <a:rPr lang="en-US" dirty="0"/>
              <a:t> mediated </a:t>
            </a:r>
            <a:r>
              <a:rPr lang="en-US" dirty="0" smtClean="0"/>
              <a:t>connections.</a:t>
            </a:r>
          </a:p>
          <a:p>
            <a:pPr marL="182880" indent="-182880">
              <a:buSzPct val="100000"/>
              <a:buFontTx/>
              <a:buChar char="•"/>
            </a:pPr>
            <a:endParaRPr lang="en-US" dirty="0"/>
          </a:p>
          <a:p>
            <a:pPr marL="182880" indent="-182880">
              <a:buSzPct val="100000"/>
              <a:buFontTx/>
              <a:buChar char="•"/>
            </a:pPr>
            <a:r>
              <a:rPr lang="en-US" dirty="0" smtClean="0"/>
              <a:t>Alpha cycle (100msec) provides frame rate for updating of attentional mask, determined by 5ib bursting</a:t>
            </a:r>
          </a:p>
          <a:p>
            <a:pPr marL="182880" indent="-182880">
              <a:buSzPct val="100000"/>
              <a:buFontTx/>
              <a:buChar char="•"/>
            </a:pPr>
            <a:endParaRPr lang="en-US" dirty="0"/>
          </a:p>
          <a:p>
            <a:pPr marL="182880" indent="-182880">
              <a:buSzPct val="100000"/>
              <a:buFontTx/>
              <a:buChar char="•"/>
            </a:pPr>
            <a:r>
              <a:rPr lang="en-US" dirty="0" smtClean="0"/>
              <a:t>EM-like dynamics where superficial network settles within fixed attentional mask, then </a:t>
            </a:r>
            <a:r>
              <a:rPr lang="en-US" dirty="0" err="1" smtClean="0"/>
              <a:t>attn</a:t>
            </a:r>
            <a:r>
              <a:rPr lang="en-US" dirty="0" smtClean="0"/>
              <a:t> mask is updated..</a:t>
            </a:r>
          </a:p>
          <a:p>
            <a:pPr marL="182880" indent="-182880">
              <a:buSzPct val="100000"/>
              <a:buFontTx/>
              <a:buChar char="•"/>
            </a:pPr>
            <a:endParaRPr lang="en-US" dirty="0"/>
          </a:p>
          <a:p>
            <a:pPr marL="182880" indent="-182880">
              <a:buSzPct val="100000"/>
              <a:buFontTx/>
              <a:buChar char="•"/>
            </a:pPr>
            <a:r>
              <a:rPr lang="en-US" dirty="0" smtClean="0"/>
              <a:t>5ib also drives feedforward TRC </a:t>
            </a:r>
            <a:r>
              <a:rPr lang="en-US" dirty="0" err="1" smtClean="0"/>
              <a:t>prjn</a:t>
            </a:r>
            <a:r>
              <a:rPr lang="en-US" dirty="0" smtClean="0"/>
              <a:t>: plus phase clamp of TRC-based </a:t>
            </a:r>
            <a:r>
              <a:rPr lang="en-US" dirty="0" err="1" smtClean="0"/>
              <a:t>autoencoder</a:t>
            </a:r>
            <a:r>
              <a:rPr lang="en-US" dirty="0" smtClean="0"/>
              <a:t> (local learning signals)</a:t>
            </a:r>
          </a:p>
          <a:p>
            <a:pPr marL="182880" indent="-182880">
              <a:buSzPct val="100000"/>
              <a:buFontTx/>
              <a:buChar char="•"/>
            </a:pPr>
            <a:endParaRPr lang="en-US" dirty="0"/>
          </a:p>
          <a:p>
            <a:pPr marL="182880" indent="-182880">
              <a:buSzPct val="100000"/>
              <a:buFontTx/>
              <a:buChar char="•"/>
            </a:pPr>
            <a:r>
              <a:rPr lang="en-US" dirty="0" smtClean="0"/>
              <a:t>6cc context provides SRN-like temporal context information for predictive learning</a:t>
            </a:r>
            <a:endParaRPr lang="en-US" dirty="0"/>
          </a:p>
        </p:txBody>
      </p:sp>
    </p:spTree>
    <p:extLst>
      <p:ext uri="{BB962C8B-B14F-4D97-AF65-F5344CB8AC3E}">
        <p14:creationId xmlns:p14="http://schemas.microsoft.com/office/powerpoint/2010/main" val="4756267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 Key Biological Data</a:t>
            </a:r>
            <a:endParaRPr lang="en-US" dirty="0"/>
          </a:p>
        </p:txBody>
      </p:sp>
      <p:sp>
        <p:nvSpPr>
          <p:cNvPr id="3" name="Content Placeholder 2"/>
          <p:cNvSpPr>
            <a:spLocks noGrp="1"/>
          </p:cNvSpPr>
          <p:nvPr>
            <p:ph idx="1"/>
          </p:nvPr>
        </p:nvSpPr>
        <p:spPr/>
        <p:txBody>
          <a:bodyPr/>
          <a:lstStyle/>
          <a:p>
            <a:r>
              <a:rPr lang="en-US" sz="2000" dirty="0"/>
              <a:t>Alpha </a:t>
            </a:r>
            <a:r>
              <a:rPr lang="en-US" sz="2000" dirty="0" err="1"/>
              <a:t>freq</a:t>
            </a:r>
            <a:r>
              <a:rPr lang="en-US" sz="2000" dirty="0"/>
              <a:t> dominant in deep layers (e.g., Buffalo et al, 2011).</a:t>
            </a:r>
          </a:p>
          <a:p>
            <a:r>
              <a:rPr lang="en-US" sz="2000" dirty="0"/>
              <a:t>Sustained auditory tones discretized into alpha “packets” </a:t>
            </a:r>
            <a:r>
              <a:rPr lang="en-US" sz="1800" dirty="0"/>
              <a:t>(</a:t>
            </a:r>
            <a:r>
              <a:rPr lang="en-US" sz="1800" dirty="0" err="1"/>
              <a:t>Luczak</a:t>
            </a:r>
            <a:r>
              <a:rPr lang="en-US" sz="1800" dirty="0"/>
              <a:t> et al, 2013)</a:t>
            </a:r>
          </a:p>
          <a:p>
            <a:r>
              <a:rPr lang="en-US" sz="2000" dirty="0"/>
              <a:t>Many indications of discretization in perception (Van </a:t>
            </a:r>
            <a:r>
              <a:rPr lang="en-US" sz="2000" dirty="0" err="1"/>
              <a:t>Rullen</a:t>
            </a:r>
            <a:r>
              <a:rPr lang="en-US" sz="2000" dirty="0"/>
              <a:t> &amp; Koch, 2003)</a:t>
            </a:r>
          </a:p>
          <a:p>
            <a:r>
              <a:rPr lang="en-US" sz="2000" dirty="0"/>
              <a:t>Predictive coding during saccades</a:t>
            </a:r>
          </a:p>
          <a:p>
            <a:endParaRPr lang="en-US" sz="2000" dirty="0"/>
          </a:p>
          <a:p>
            <a:pPr marL="107916" indent="0">
              <a:buNone/>
            </a:pPr>
            <a:r>
              <a:rPr lang="en-US" sz="2000" dirty="0"/>
              <a:t>Deep5b alpha bursting to a continuous auditory tone (</a:t>
            </a:r>
            <a:r>
              <a:rPr lang="en-US" sz="2000" dirty="0" err="1"/>
              <a:t>Luczak</a:t>
            </a:r>
            <a:r>
              <a:rPr lang="en-US" sz="2000" dirty="0"/>
              <a:t> et al, 2013):</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526" y="4543425"/>
            <a:ext cx="9228158" cy="2355225"/>
          </a:xfrm>
          <a:prstGeom prst="rect">
            <a:avLst/>
          </a:prstGeom>
        </p:spPr>
      </p:pic>
    </p:spTree>
    <p:extLst>
      <p:ext uri="{BB962C8B-B14F-4D97-AF65-F5344CB8AC3E}">
        <p14:creationId xmlns:p14="http://schemas.microsoft.com/office/powerpoint/2010/main" val="4093593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Thalamic Auto-Encoders</a:t>
            </a:r>
            <a:br>
              <a:rPr lang="en-US" dirty="0" smtClean="0"/>
            </a:br>
            <a:r>
              <a:rPr lang="en-US" sz="3600" dirty="0"/>
              <a:t>(</a:t>
            </a:r>
            <a:r>
              <a:rPr lang="en-US" sz="3600" i="1" dirty="0"/>
              <a:t>Deep5aed</a:t>
            </a:r>
            <a:r>
              <a:rPr lang="en-US" sz="3600" dirty="0"/>
              <a:t>: Deep5b Auto Error Driven)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19126" y="2181228"/>
            <a:ext cx="4039667" cy="4343399"/>
          </a:xfrm>
        </p:spPr>
      </p:pic>
      <p:sp>
        <p:nvSpPr>
          <p:cNvPr id="5" name="TextBox 4"/>
          <p:cNvSpPr txBox="1"/>
          <p:nvPr/>
        </p:nvSpPr>
        <p:spPr>
          <a:xfrm>
            <a:off x="4962525" y="2257427"/>
            <a:ext cx="4495800" cy="1023049"/>
          </a:xfrm>
          <a:prstGeom prst="rect">
            <a:avLst/>
          </a:prstGeom>
          <a:noFill/>
        </p:spPr>
        <p:txBody>
          <a:bodyPr wrap="square" lIns="91410" tIns="45706" rIns="91410" bIns="45706" rtlCol="0">
            <a:spAutoFit/>
          </a:bodyPr>
          <a:lstStyle/>
          <a:p>
            <a:r>
              <a:rPr lang="en-US" sz="3200" dirty="0"/>
              <a:t>Really is a standard auto-encoder!</a:t>
            </a:r>
          </a:p>
        </p:txBody>
      </p:sp>
    </p:spTree>
    <p:extLst>
      <p:ext uri="{BB962C8B-B14F-4D97-AF65-F5344CB8AC3E}">
        <p14:creationId xmlns:p14="http://schemas.microsoft.com/office/powerpoint/2010/main" val="33168508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Auto-Encoder over Time: </a:t>
            </a:r>
            <a:br>
              <a:rPr lang="en-US" dirty="0" smtClean="0"/>
            </a:br>
            <a:r>
              <a:rPr lang="en-US" dirty="0" smtClean="0"/>
              <a:t>Predictive Learning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3254" y="1680642"/>
            <a:ext cx="9067799" cy="2411223"/>
          </a:xfrm>
        </p:spPr>
      </p:pic>
      <p:sp>
        <p:nvSpPr>
          <p:cNvPr id="4" name="Slide Number Placeholder 3"/>
          <p:cNvSpPr>
            <a:spLocks noGrp="1"/>
          </p:cNvSpPr>
          <p:nvPr>
            <p:ph type="sldNum" idx="12"/>
          </p:nvPr>
        </p:nvSpPr>
        <p:spPr/>
        <p:txBody>
          <a:bodyPr/>
          <a:lstStyle/>
          <a:p>
            <a:fld id="{5689AE7F-56EB-8D49-9914-836A4F709789}" type="slidenum">
              <a:rPr lang="en-US" smtClean="0"/>
              <a:pPr/>
              <a:t>19</a:t>
            </a:fld>
            <a:endParaRPr lang="en-US"/>
          </a:p>
        </p:txBody>
      </p:sp>
      <p:sp>
        <p:nvSpPr>
          <p:cNvPr id="6" name="TextBox 5"/>
          <p:cNvSpPr txBox="1"/>
          <p:nvPr/>
        </p:nvSpPr>
        <p:spPr>
          <a:xfrm>
            <a:off x="671834" y="4705778"/>
            <a:ext cx="8731256" cy="1378043"/>
          </a:xfrm>
          <a:prstGeom prst="rect">
            <a:avLst/>
          </a:prstGeom>
          <a:noFill/>
        </p:spPr>
        <p:txBody>
          <a:bodyPr wrap="square" lIns="100706" tIns="50355" rIns="100706" bIns="50355" rtlCol="0">
            <a:spAutoFit/>
          </a:bodyPr>
          <a:lstStyle/>
          <a:p>
            <a:r>
              <a:rPr lang="en-US" sz="2200" dirty="0"/>
              <a:t>Predictive learning creates nearly infinite supply of challenging learning problems: can learn a </a:t>
            </a:r>
            <a:r>
              <a:rPr lang="en-US" sz="2200" i="1" dirty="0"/>
              <a:t>lot</a:t>
            </a:r>
            <a:r>
              <a:rPr lang="en-US" sz="2200" dirty="0"/>
              <a:t> about physics and visual structure</a:t>
            </a:r>
          </a:p>
          <a:p>
            <a:pPr marL="377665" indent="-377665">
              <a:buSzPct val="100000"/>
              <a:buFontTx/>
              <a:buChar char="•"/>
            </a:pPr>
            <a:r>
              <a:rPr lang="en-US" sz="2200" dirty="0"/>
              <a:t>Widely exploited idea: Helmholtz, Elman, Hawkins…</a:t>
            </a:r>
          </a:p>
          <a:p>
            <a:pPr marL="377665" indent="-377665">
              <a:buSzPct val="100000"/>
              <a:buFontTx/>
              <a:buChar char="•"/>
            </a:pPr>
            <a:r>
              <a:rPr lang="en-US" sz="2200" dirty="0"/>
              <a:t>Requires encoding of prior context for future </a:t>
            </a:r>
            <a:r>
              <a:rPr lang="en-US" sz="2200" dirty="0" smtClean="0"/>
              <a:t>prediction (SRN)</a:t>
            </a:r>
            <a:endParaRPr lang="en-US" sz="2200" dirty="0"/>
          </a:p>
        </p:txBody>
      </p:sp>
    </p:spTree>
    <p:extLst>
      <p:ext uri="{BB962C8B-B14F-4D97-AF65-F5344CB8AC3E}">
        <p14:creationId xmlns:p14="http://schemas.microsoft.com/office/powerpoint/2010/main" val="36354145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a:t>
            </a:r>
            <a:r>
              <a:rPr lang="en-US" dirty="0" err="1" smtClean="0"/>
              <a:t>Thalamocortical</a:t>
            </a:r>
            <a:r>
              <a:rPr lang="en-US" dirty="0" smtClean="0"/>
              <a:t> Loops Do?</a:t>
            </a:r>
            <a:br>
              <a:rPr lang="en-US" dirty="0" smtClean="0"/>
            </a:br>
            <a:r>
              <a:rPr lang="en-US" sz="2800" dirty="0" smtClean="0"/>
              <a:t>(</a:t>
            </a:r>
            <a:r>
              <a:rPr lang="en-US" sz="2800" dirty="0" smtClean="0"/>
              <a:t>Sherman &amp; </a:t>
            </a:r>
            <a:r>
              <a:rPr lang="en-US" sz="2800" dirty="0" err="1" smtClean="0"/>
              <a:t>Guillery</a:t>
            </a:r>
            <a:r>
              <a:rPr lang="en-US" sz="2800" dirty="0" smtClean="0"/>
              <a:t>, 2006)</a:t>
            </a:r>
            <a:endParaRPr lang="en-US" sz="2800" dirty="0"/>
          </a:p>
        </p:txBody>
      </p:sp>
      <p:pic>
        <p:nvPicPr>
          <p:cNvPr id="4"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1155" b="-713"/>
          <a:stretch/>
        </p:blipFill>
        <p:spPr>
          <a:xfrm>
            <a:off x="466725" y="1724025"/>
            <a:ext cx="9067799" cy="4255584"/>
          </a:xfrm>
        </p:spPr>
      </p:pic>
      <p:sp>
        <p:nvSpPr>
          <p:cNvPr id="3" name="TextBox 2"/>
          <p:cNvSpPr txBox="1"/>
          <p:nvPr/>
        </p:nvSpPr>
        <p:spPr>
          <a:xfrm>
            <a:off x="314325" y="6372225"/>
            <a:ext cx="9601200" cy="443198"/>
          </a:xfrm>
          <a:prstGeom prst="rect">
            <a:avLst/>
          </a:prstGeom>
          <a:noFill/>
        </p:spPr>
        <p:txBody>
          <a:bodyPr wrap="square" rtlCol="0">
            <a:spAutoFit/>
          </a:bodyPr>
          <a:lstStyle/>
          <a:p>
            <a:r>
              <a:rPr lang="en-US" sz="2400" dirty="0" smtClean="0"/>
              <a:t>Deep Layers drive thalamus, have strong top-down feedback </a:t>
            </a:r>
            <a:r>
              <a:rPr lang="en-US" sz="2400" dirty="0" smtClean="0"/>
              <a:t>effects.</a:t>
            </a:r>
            <a:endParaRPr lang="en-US" sz="2400" dirty="0" smtClean="0"/>
          </a:p>
        </p:txBody>
      </p:sp>
    </p:spTree>
    <p:extLst>
      <p:ext uri="{BB962C8B-B14F-4D97-AF65-F5344CB8AC3E}">
        <p14:creationId xmlns:p14="http://schemas.microsoft.com/office/powerpoint/2010/main" val="26078893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Thalamocortical</a:t>
            </a:r>
            <a:r>
              <a:rPr lang="en-US" dirty="0" smtClean="0"/>
              <a:t> Mysteries</a:t>
            </a:r>
            <a:endParaRPr lang="en-US" dirty="0"/>
          </a:p>
        </p:txBody>
      </p:sp>
      <p:sp>
        <p:nvSpPr>
          <p:cNvPr id="3" name="Content Placeholder 2"/>
          <p:cNvSpPr>
            <a:spLocks noGrp="1"/>
          </p:cNvSpPr>
          <p:nvPr>
            <p:ph idx="1"/>
          </p:nvPr>
        </p:nvSpPr>
        <p:spPr>
          <a:xfrm>
            <a:off x="503242" y="1770066"/>
            <a:ext cx="9067799" cy="5211759"/>
          </a:xfrm>
        </p:spPr>
        <p:txBody>
          <a:bodyPr/>
          <a:lstStyle/>
          <a:p>
            <a:r>
              <a:rPr lang="en-US" dirty="0" smtClean="0"/>
              <a:t>Why does higher-order thalamus have a few strong driver inputs, and far more weaker ones?</a:t>
            </a:r>
          </a:p>
          <a:p>
            <a:r>
              <a:rPr lang="en-US" dirty="0" smtClean="0"/>
              <a:t>Why are these drivers non-plastic? </a:t>
            </a:r>
            <a:r>
              <a:rPr lang="en-US" dirty="0"/>
              <a:t> </a:t>
            </a:r>
            <a:r>
              <a:rPr lang="en-US" dirty="0" smtClean="0"/>
              <a:t>How can cortex learn if thalamus does not?</a:t>
            </a:r>
          </a:p>
          <a:p>
            <a:pPr lvl="1"/>
            <a:r>
              <a:rPr lang="en-US" dirty="0" smtClean="0"/>
              <a:t>TRC as auto-encoder: FF drivers provide “plus phase” training signal, as fixed </a:t>
            </a:r>
            <a:r>
              <a:rPr lang="en-US" dirty="0" err="1" smtClean="0"/>
              <a:t>xform</a:t>
            </a:r>
            <a:r>
              <a:rPr lang="en-US" dirty="0" smtClean="0"/>
              <a:t> of input layer</a:t>
            </a:r>
          </a:p>
          <a:p>
            <a:r>
              <a:rPr lang="en-US" dirty="0" smtClean="0"/>
              <a:t>What </a:t>
            </a:r>
            <a:r>
              <a:rPr lang="en-US" dirty="0"/>
              <a:t>is function of the alpha rhythm (10Hz</a:t>
            </a:r>
            <a:r>
              <a:rPr lang="en-US" dirty="0" smtClean="0"/>
              <a:t>), which predominates in deep layers and thalamus?</a:t>
            </a:r>
          </a:p>
          <a:p>
            <a:pPr lvl="1"/>
            <a:r>
              <a:rPr lang="en-US" dirty="0" smtClean="0"/>
              <a:t>EM outer loop, defines minus-plus learning frame</a:t>
            </a:r>
            <a:endParaRPr lang="en-US" dirty="0"/>
          </a:p>
          <a:p>
            <a:pPr marL="107916" indent="0">
              <a:buNone/>
            </a:pPr>
            <a:endParaRPr lang="en-US" dirty="0"/>
          </a:p>
        </p:txBody>
      </p:sp>
    </p:spTree>
    <p:extLst>
      <p:ext uri="{BB962C8B-B14F-4D97-AF65-F5344CB8AC3E}">
        <p14:creationId xmlns:p14="http://schemas.microsoft.com/office/powerpoint/2010/main" val="35185409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Results</a:t>
            </a:r>
            <a:endParaRPr lang="en-US" dirty="0"/>
          </a:p>
        </p:txBody>
      </p:sp>
      <p:sp>
        <p:nvSpPr>
          <p:cNvPr id="3" name="Content Placeholder 2"/>
          <p:cNvSpPr>
            <a:spLocks noGrp="1"/>
          </p:cNvSpPr>
          <p:nvPr>
            <p:ph idx="1"/>
          </p:nvPr>
        </p:nvSpPr>
        <p:spPr/>
        <p:txBody>
          <a:bodyPr/>
          <a:lstStyle/>
          <a:p>
            <a:r>
              <a:rPr lang="en-US" dirty="0" smtClean="0"/>
              <a:t>Deep attentional dynamics can pick out figure object against background – motion and binocular depth cues provide figure signal.</a:t>
            </a:r>
          </a:p>
          <a:p>
            <a:r>
              <a:rPr lang="en-US" dirty="0" smtClean="0"/>
              <a:t>TRC auto-encoder on V2, V3 produces some learning benefits.</a:t>
            </a:r>
            <a:endParaRPr lang="en-US" dirty="0"/>
          </a:p>
        </p:txBody>
      </p:sp>
    </p:spTree>
    <p:extLst>
      <p:ext uri="{BB962C8B-B14F-4D97-AF65-F5344CB8AC3E}">
        <p14:creationId xmlns:p14="http://schemas.microsoft.com/office/powerpoint/2010/main" val="1650083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812800"/>
          </a:xfrm>
        </p:spPr>
        <p:txBody>
          <a:bodyPr/>
          <a:lstStyle/>
          <a:p>
            <a:r>
              <a:rPr lang="en-US" dirty="0" smtClean="0"/>
              <a:t>3D Virtual Reality Learning</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90525" y="1343025"/>
            <a:ext cx="6562434" cy="4989513"/>
          </a:xfrm>
        </p:spPr>
      </p:pic>
      <p:pic>
        <p:nvPicPr>
          <p:cNvPr id="5" name="Picture 4" descr="Screen Shot 2015-06-10 at 11.18.31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3925" y="5000625"/>
            <a:ext cx="3641354" cy="2362200"/>
          </a:xfrm>
          <a:prstGeom prst="rect">
            <a:avLst/>
          </a:prstGeom>
        </p:spPr>
      </p:pic>
    </p:spTree>
    <p:extLst>
      <p:ext uri="{BB962C8B-B14F-4D97-AF65-F5344CB8AC3E}">
        <p14:creationId xmlns:p14="http://schemas.microsoft.com/office/powerpoint/2010/main" val="35363516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965200"/>
          </a:xfrm>
        </p:spPr>
        <p:txBody>
          <a:bodyPr/>
          <a:lstStyle/>
          <a:p>
            <a:r>
              <a:rPr lang="en-US" dirty="0" smtClean="0"/>
              <a:t>Very Preliminary Results..</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71725" y="1419225"/>
            <a:ext cx="5275256" cy="4989513"/>
          </a:xfrm>
        </p:spPr>
      </p:pic>
      <p:sp>
        <p:nvSpPr>
          <p:cNvPr id="5" name="TextBox 4"/>
          <p:cNvSpPr txBox="1"/>
          <p:nvPr/>
        </p:nvSpPr>
        <p:spPr>
          <a:xfrm>
            <a:off x="619125" y="6677025"/>
            <a:ext cx="8915400" cy="443198"/>
          </a:xfrm>
          <a:prstGeom prst="rect">
            <a:avLst/>
          </a:prstGeom>
          <a:noFill/>
        </p:spPr>
        <p:txBody>
          <a:bodyPr wrap="square" rtlCol="0">
            <a:spAutoFit/>
          </a:bodyPr>
          <a:lstStyle/>
          <a:p>
            <a:r>
              <a:rPr lang="en-US" sz="2400" dirty="0" smtClean="0"/>
              <a:t>50 objects against complex backgrounds..</a:t>
            </a:r>
            <a:endParaRPr lang="en-US" sz="2400" dirty="0"/>
          </a:p>
        </p:txBody>
      </p:sp>
    </p:spTree>
    <p:extLst>
      <p:ext uri="{BB962C8B-B14F-4D97-AF65-F5344CB8AC3E}">
        <p14:creationId xmlns:p14="http://schemas.microsoft.com/office/powerpoint/2010/main" val="18727120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Auto-Encoding Supports Figure-Ground Segregation</a:t>
            </a:r>
            <a:endParaRPr lang="en-US" dirty="0"/>
          </a:p>
        </p:txBody>
      </p:sp>
      <p:pic>
        <p:nvPicPr>
          <p:cNvPr id="4" name="Content Placeholder 3" descr="fig_objrec_ti_fffb_batch_results.png"/>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647" r="-489"/>
          <a:stretch/>
        </p:blipFill>
        <p:spPr>
          <a:xfrm>
            <a:off x="771528" y="1876427"/>
            <a:ext cx="4410239" cy="4989513"/>
          </a:xfrm>
        </p:spPr>
      </p:pic>
      <p:sp>
        <p:nvSpPr>
          <p:cNvPr id="5" name="TextBox 4"/>
          <p:cNvSpPr txBox="1"/>
          <p:nvPr/>
        </p:nvSpPr>
        <p:spPr>
          <a:xfrm>
            <a:off x="5267325" y="2714625"/>
            <a:ext cx="4343400" cy="2526202"/>
          </a:xfrm>
          <a:prstGeom prst="rect">
            <a:avLst/>
          </a:prstGeom>
          <a:noFill/>
        </p:spPr>
        <p:txBody>
          <a:bodyPr wrap="square" lIns="91410" tIns="45706" rIns="91410" bIns="45706" rtlCol="0">
            <a:spAutoFit/>
          </a:bodyPr>
          <a:lstStyle/>
          <a:p>
            <a:r>
              <a:rPr lang="en-US" sz="2400" dirty="0" err="1"/>
              <a:t>Bg</a:t>
            </a:r>
            <a:r>
              <a:rPr lang="en-US" sz="2400" dirty="0"/>
              <a:t> = backgrounds present</a:t>
            </a:r>
          </a:p>
          <a:p>
            <a:r>
              <a:rPr lang="en-US" sz="2400" dirty="0"/>
              <a:t>No </a:t>
            </a:r>
            <a:r>
              <a:rPr lang="en-US" sz="2400" dirty="0" err="1"/>
              <a:t>Bg</a:t>
            </a:r>
            <a:r>
              <a:rPr lang="en-US" sz="2400" dirty="0"/>
              <a:t> = Not</a:t>
            </a:r>
          </a:p>
          <a:p>
            <a:endParaRPr lang="en-US" sz="2400" dirty="0"/>
          </a:p>
          <a:p>
            <a:r>
              <a:rPr lang="en-US" sz="2400" dirty="0"/>
              <a:t>Differential advantage for backgrounds present case</a:t>
            </a:r>
          </a:p>
          <a:p>
            <a:r>
              <a:rPr lang="en-US" sz="2400" dirty="0" smtClean="0"/>
              <a:t>of TI = Temporal Integration = predictive learning</a:t>
            </a:r>
            <a:endParaRPr lang="en-US" sz="2400" dirty="0"/>
          </a:p>
        </p:txBody>
      </p:sp>
    </p:spTree>
    <p:extLst>
      <p:ext uri="{BB962C8B-B14F-4D97-AF65-F5344CB8AC3E}">
        <p14:creationId xmlns:p14="http://schemas.microsoft.com/office/powerpoint/2010/main" val="19207856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965200"/>
          </a:xfrm>
        </p:spPr>
        <p:txBody>
          <a:bodyPr/>
          <a:lstStyle/>
          <a:p>
            <a:r>
              <a:rPr lang="en-US" dirty="0" smtClean="0"/>
              <a:t>Full Brain Interactions: OFC, FEF..</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09725" y="1213738"/>
            <a:ext cx="6781799" cy="6168600"/>
          </a:xfrm>
        </p:spPr>
      </p:pic>
    </p:spTree>
    <p:extLst>
      <p:ext uri="{BB962C8B-B14F-4D97-AF65-F5344CB8AC3E}">
        <p14:creationId xmlns:p14="http://schemas.microsoft.com/office/powerpoint/2010/main" val="23596352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Recurrent Connectivity</a:t>
            </a:r>
            <a:endParaRPr lang="en-US" dirty="0"/>
          </a:p>
        </p:txBody>
      </p:sp>
      <p:sp>
        <p:nvSpPr>
          <p:cNvPr id="3" name="Content Placeholder 2"/>
          <p:cNvSpPr>
            <a:spLocks noGrp="1"/>
          </p:cNvSpPr>
          <p:nvPr>
            <p:ph idx="1"/>
          </p:nvPr>
        </p:nvSpPr>
        <p:spPr/>
        <p:txBody>
          <a:bodyPr/>
          <a:lstStyle/>
          <a:p>
            <a:r>
              <a:rPr lang="en-US" dirty="0" smtClean="0"/>
              <a:t>Computationally much slower than feedforward</a:t>
            </a:r>
          </a:p>
          <a:p>
            <a:pPr lvl="1"/>
            <a:r>
              <a:rPr lang="en-US" dirty="0" smtClean="0"/>
              <a:t>~100 cycles per input image, </a:t>
            </a:r>
            <a:r>
              <a:rPr lang="en-US" dirty="0" smtClean="0"/>
              <a:t>~4x connections      </a:t>
            </a:r>
            <a:r>
              <a:rPr lang="en-US" sz="2400" dirty="0" smtClean="0"/>
              <a:t>(2x directions, superficial and deep)</a:t>
            </a:r>
            <a:endParaRPr lang="en-US" sz="2400" dirty="0" smtClean="0"/>
          </a:p>
          <a:p>
            <a:pPr lvl="1"/>
            <a:r>
              <a:rPr lang="en-US" dirty="0" smtClean="0"/>
              <a:t>Not applicable to </a:t>
            </a:r>
            <a:r>
              <a:rPr lang="en-US" dirty="0" err="1" smtClean="0"/>
              <a:t>ImageNet</a:t>
            </a:r>
            <a:r>
              <a:rPr lang="en-US" dirty="0" smtClean="0"/>
              <a:t> scale at this point</a:t>
            </a:r>
          </a:p>
          <a:p>
            <a:pPr lvl="1"/>
            <a:r>
              <a:rPr lang="en-US" dirty="0" smtClean="0"/>
              <a:t>Could really use fast specialized hardware!            (“if I only had a brain…”)</a:t>
            </a:r>
          </a:p>
          <a:p>
            <a:pPr lvl="1"/>
            <a:r>
              <a:rPr lang="en-US" dirty="0" smtClean="0"/>
              <a:t>But algorithms are under rapid development.. </a:t>
            </a:r>
          </a:p>
          <a:p>
            <a:pPr marL="576084" lvl="1" indent="0">
              <a:buNone/>
            </a:pPr>
            <a:endParaRPr lang="en-US" dirty="0" smtClean="0"/>
          </a:p>
          <a:p>
            <a:r>
              <a:rPr lang="en-US" dirty="0" smtClean="0"/>
              <a:t>Much more complex dynamics: learning problem is much more difficult</a:t>
            </a:r>
            <a:endParaRPr lang="en-US" dirty="0"/>
          </a:p>
        </p:txBody>
      </p:sp>
    </p:spTree>
    <p:extLst>
      <p:ext uri="{BB962C8B-B14F-4D97-AF65-F5344CB8AC3E}">
        <p14:creationId xmlns:p14="http://schemas.microsoft.com/office/powerpoint/2010/main" val="37409656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Two Networks in One</a:t>
            </a:r>
            <a:endParaRPr lang="en-US" dirty="0"/>
          </a:p>
        </p:txBody>
      </p:sp>
      <p:sp>
        <p:nvSpPr>
          <p:cNvPr id="3" name="Content Placeholder 2"/>
          <p:cNvSpPr>
            <a:spLocks noGrp="1"/>
          </p:cNvSpPr>
          <p:nvPr>
            <p:ph idx="1"/>
          </p:nvPr>
        </p:nvSpPr>
        <p:spPr/>
        <p:txBody>
          <a:bodyPr/>
          <a:lstStyle/>
          <a:p>
            <a:pPr marL="107916" indent="0">
              <a:buNone/>
            </a:pPr>
            <a:r>
              <a:rPr lang="en-US" sz="2800" dirty="0" smtClean="0"/>
              <a:t>Recurrent dynamics / consciousness supports goal-driven top-down interaction with bottom</a:t>
            </a:r>
            <a:r>
              <a:rPr lang="en-US" sz="2800" dirty="0" smtClean="0"/>
              <a:t>-up: </a:t>
            </a:r>
            <a:endParaRPr lang="en-US" sz="2800" dirty="0" smtClean="0"/>
          </a:p>
          <a:p>
            <a:r>
              <a:rPr lang="en-US" sz="2800" dirty="0" smtClean="0"/>
              <a:t>Superficial cortical </a:t>
            </a:r>
            <a:r>
              <a:rPr lang="en-US" sz="2800" dirty="0" smtClean="0"/>
              <a:t>layers:</a:t>
            </a:r>
          </a:p>
          <a:p>
            <a:pPr lvl="1"/>
            <a:r>
              <a:rPr lang="en-US" sz="2400" dirty="0" smtClean="0"/>
              <a:t>Hopfield </a:t>
            </a:r>
            <a:r>
              <a:rPr lang="en-US" sz="2400" dirty="0" smtClean="0"/>
              <a:t>/ Boltzmann </a:t>
            </a:r>
            <a:r>
              <a:rPr lang="en-US" sz="2400" dirty="0" smtClean="0"/>
              <a:t>constraint satisfaction</a:t>
            </a:r>
            <a:endParaRPr lang="en-US" sz="2400" dirty="0" smtClean="0"/>
          </a:p>
          <a:p>
            <a:r>
              <a:rPr lang="en-US" sz="2800" dirty="0" smtClean="0"/>
              <a:t>Deep cortical layers &amp; </a:t>
            </a:r>
            <a:r>
              <a:rPr lang="en-US" sz="2800" dirty="0" smtClean="0"/>
              <a:t>thalamus:</a:t>
            </a:r>
          </a:p>
          <a:p>
            <a:pPr lvl="1"/>
            <a:r>
              <a:rPr lang="en-US" sz="2400" dirty="0"/>
              <a:t>Top-down / bottom-up attentional dynamics: deep layers particularly important for top-down</a:t>
            </a:r>
            <a:r>
              <a:rPr lang="en-US" sz="2400" dirty="0" smtClean="0"/>
              <a:t>.</a:t>
            </a:r>
            <a:endParaRPr lang="en-US" sz="2400" dirty="0"/>
          </a:p>
          <a:p>
            <a:pPr lvl="1"/>
            <a:r>
              <a:rPr lang="en-US" sz="2400" dirty="0"/>
              <a:t>Predictive learning based on t-1 context representations (SRN), also in deep layers</a:t>
            </a:r>
            <a:r>
              <a:rPr lang="en-US" sz="2400" dirty="0" smtClean="0"/>
              <a:t>.</a:t>
            </a:r>
            <a:endParaRPr lang="en-US" sz="2400" dirty="0"/>
          </a:p>
          <a:p>
            <a:pPr lvl="1"/>
            <a:r>
              <a:rPr lang="en-US" sz="2400" dirty="0"/>
              <a:t>Thalamic relay cells (TRC) are substrate for local auto-encoder learning</a:t>
            </a:r>
            <a:r>
              <a:rPr lang="en-US" sz="2400" dirty="0" smtClean="0"/>
              <a:t>.</a:t>
            </a:r>
            <a:endParaRPr lang="en-US" sz="2400" dirty="0"/>
          </a:p>
        </p:txBody>
      </p:sp>
    </p:spTree>
    <p:extLst>
      <p:ext uri="{BB962C8B-B14F-4D97-AF65-F5344CB8AC3E}">
        <p14:creationId xmlns:p14="http://schemas.microsoft.com/office/powerpoint/2010/main" val="12621786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TDLC Connections: Tim and Dave</a:t>
            </a:r>
            <a:br>
              <a:rPr lang="en-US" dirty="0" smtClean="0"/>
            </a:br>
            <a:r>
              <a:rPr lang="en-US" sz="3600" dirty="0" smtClean="0"/>
              <a:t>(ONR funding)</a:t>
            </a:r>
            <a:endParaRPr lang="en-US" sz="3600" dirty="0"/>
          </a:p>
        </p:txBody>
      </p:sp>
      <p:sp>
        <p:nvSpPr>
          <p:cNvPr id="3" name="Content Placeholder 2"/>
          <p:cNvSpPr>
            <a:spLocks noGrp="1"/>
          </p:cNvSpPr>
          <p:nvPr>
            <p:ph idx="1"/>
          </p:nvPr>
        </p:nvSpPr>
        <p:spPr/>
        <p:txBody>
          <a:bodyPr/>
          <a:lstStyle/>
          <a:p>
            <a:endParaRPr lang="en-US" dirty="0" smtClean="0"/>
          </a:p>
          <a:p>
            <a:r>
              <a:rPr lang="en-US" dirty="0" smtClean="0"/>
              <a:t>Tim Curran: EEG recording of top-down / bottom-up dynamics for familiar vs. novel objects</a:t>
            </a:r>
          </a:p>
          <a:p>
            <a:endParaRPr lang="en-US" dirty="0"/>
          </a:p>
          <a:p>
            <a:r>
              <a:rPr lang="en-US" dirty="0" smtClean="0"/>
              <a:t>David Sheinberg: Monkey electrophysiology on same experiments as humans </a:t>
            </a:r>
            <a:endParaRPr lang="en-US" dirty="0"/>
          </a:p>
        </p:txBody>
      </p:sp>
    </p:spTree>
    <p:extLst>
      <p:ext uri="{BB962C8B-B14F-4D97-AF65-F5344CB8AC3E}">
        <p14:creationId xmlns:p14="http://schemas.microsoft.com/office/powerpoint/2010/main" val="30230700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Paradigm</a:t>
            </a:r>
            <a:endParaRPr lang="en-US" dirty="0"/>
          </a:p>
        </p:txBody>
      </p:sp>
      <p:pic>
        <p:nvPicPr>
          <p:cNvPr id="6" name="space_invaders_training_video.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601663" y="1770063"/>
            <a:ext cx="8869362" cy="4989512"/>
          </a:xfrm>
        </p:spPr>
      </p:pic>
    </p:spTree>
    <p:extLst>
      <p:ext uri="{BB962C8B-B14F-4D97-AF65-F5344CB8AC3E}">
        <p14:creationId xmlns:p14="http://schemas.microsoft.com/office/powerpoint/2010/main" val="351065052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Thalamocortical</a:t>
            </a:r>
            <a:r>
              <a:rPr lang="en-US" dirty="0" smtClean="0"/>
              <a:t> Mysteries</a:t>
            </a:r>
            <a:endParaRPr lang="en-US" dirty="0"/>
          </a:p>
        </p:txBody>
      </p:sp>
      <p:sp>
        <p:nvSpPr>
          <p:cNvPr id="3" name="Content Placeholder 2"/>
          <p:cNvSpPr>
            <a:spLocks noGrp="1"/>
          </p:cNvSpPr>
          <p:nvPr>
            <p:ph idx="1"/>
          </p:nvPr>
        </p:nvSpPr>
        <p:spPr>
          <a:xfrm>
            <a:off x="503242" y="1770066"/>
            <a:ext cx="9067799" cy="5211759"/>
          </a:xfrm>
        </p:spPr>
        <p:txBody>
          <a:bodyPr/>
          <a:lstStyle/>
          <a:p>
            <a:r>
              <a:rPr lang="en-US" dirty="0" smtClean="0"/>
              <a:t>Why does higher-order thalamus have a few strong driver inputs, and far more weaker ones?</a:t>
            </a:r>
          </a:p>
          <a:p>
            <a:r>
              <a:rPr lang="en-US" dirty="0" smtClean="0"/>
              <a:t>Why are these drivers non-plastic? </a:t>
            </a:r>
            <a:r>
              <a:rPr lang="en-US" dirty="0"/>
              <a:t> </a:t>
            </a:r>
            <a:r>
              <a:rPr lang="en-US" dirty="0" smtClean="0"/>
              <a:t>How can cortex learn if thalamus does not?</a:t>
            </a:r>
          </a:p>
          <a:p>
            <a:r>
              <a:rPr lang="en-US" dirty="0" smtClean="0"/>
              <a:t>What </a:t>
            </a:r>
            <a:r>
              <a:rPr lang="en-US" dirty="0"/>
              <a:t>is function of the alpha rhythm (10Hz</a:t>
            </a:r>
            <a:r>
              <a:rPr lang="en-US" dirty="0" smtClean="0"/>
              <a:t>), which predominates in deep layers and thalamus</a:t>
            </a:r>
            <a:r>
              <a:rPr lang="en-US" dirty="0" smtClean="0"/>
              <a:t>?</a:t>
            </a:r>
            <a:endParaRPr lang="en-US" dirty="0" smtClean="0"/>
          </a:p>
        </p:txBody>
      </p:sp>
    </p:spTree>
    <p:extLst>
      <p:ext uri="{BB962C8B-B14F-4D97-AF65-F5344CB8AC3E}">
        <p14:creationId xmlns:p14="http://schemas.microsoft.com/office/powerpoint/2010/main" val="28851894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503080" y="346220"/>
            <a:ext cx="9068118" cy="1172068"/>
          </a:xfrm>
          <a:ln/>
        </p:spPr>
        <p:txBody>
          <a:bodyPr tIns="38767"/>
          <a:lstStyle/>
          <a:p>
            <a:pPr>
              <a:tabLst>
                <a:tab pos="723151" algn="l"/>
                <a:tab pos="1446296" algn="l"/>
                <a:tab pos="2169448" algn="l"/>
                <a:tab pos="2892599" algn="l"/>
                <a:tab pos="3615747" algn="l"/>
                <a:tab pos="4338901" algn="l"/>
                <a:tab pos="5062049" algn="l"/>
                <a:tab pos="5785200" algn="l"/>
                <a:tab pos="6508348" algn="l"/>
                <a:tab pos="7231499" algn="l"/>
                <a:tab pos="7954650" algn="l"/>
                <a:tab pos="8677798" algn="l"/>
              </a:tabLst>
            </a:pPr>
            <a:r>
              <a:rPr lang="en-US" dirty="0"/>
              <a:t>Thanks To</a:t>
            </a:r>
          </a:p>
        </p:txBody>
      </p:sp>
      <p:sp>
        <p:nvSpPr>
          <p:cNvPr id="39938" name="Rectangle 2"/>
          <p:cNvSpPr>
            <a:spLocks noGrp="1" noChangeArrowheads="1"/>
          </p:cNvSpPr>
          <p:nvPr>
            <p:ph type="body" idx="1"/>
          </p:nvPr>
        </p:nvSpPr>
        <p:spPr>
          <a:xfrm>
            <a:off x="755810" y="1518299"/>
            <a:ext cx="4618831" cy="5342593"/>
          </a:xfrm>
          <a:ln/>
        </p:spPr>
        <p:txBody>
          <a:bodyPr tIns="15860"/>
          <a:lstStyle/>
          <a:p>
            <a:pPr algn="ctr">
              <a:spcAft>
                <a:spcPts val="764"/>
              </a:spcAft>
              <a:buNone/>
              <a:tabLst>
                <a:tab pos="723151" algn="l"/>
                <a:tab pos="1446296" algn="l"/>
                <a:tab pos="2169448" algn="l"/>
                <a:tab pos="2892599" algn="l"/>
              </a:tabLst>
            </a:pPr>
            <a:r>
              <a:rPr lang="en-US" sz="2600" b="1" dirty="0"/>
              <a:t>CCN Lab</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Tom Hazy</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Seth Herd</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err="1"/>
              <a:t>Tren</a:t>
            </a:r>
            <a:r>
              <a:rPr lang="en-US" sz="2200" dirty="0"/>
              <a:t> Huang</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Dave </a:t>
            </a:r>
            <a:r>
              <a:rPr lang="en-US" sz="2200" dirty="0" err="1"/>
              <a:t>Jilk</a:t>
            </a:r>
            <a:r>
              <a:rPr lang="en-US" sz="2200" dirty="0"/>
              <a:t> (</a:t>
            </a:r>
            <a:r>
              <a:rPr lang="en-US" sz="2200" dirty="0" err="1"/>
              <a:t>eCortex</a:t>
            </a:r>
            <a:r>
              <a:rPr lang="en-US" sz="2200" dirty="0"/>
              <a:t>)</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Nick </a:t>
            </a:r>
            <a:r>
              <a:rPr lang="en-US" sz="2200" dirty="0" err="1"/>
              <a:t>Ketz</a:t>
            </a:r>
            <a:endParaRPr lang="en-US" sz="2200" dirty="0"/>
          </a:p>
          <a:p>
            <a:pPr>
              <a:lnSpc>
                <a:spcPct val="80000"/>
              </a:lnSpc>
              <a:spcAft>
                <a:spcPts val="764"/>
              </a:spcAft>
              <a:buFont typeface="Wingdings" pitchFamily="-65" charset="2"/>
              <a:buChar char=""/>
              <a:tabLst>
                <a:tab pos="723151" algn="l"/>
                <a:tab pos="1446296" algn="l"/>
                <a:tab pos="2169448" algn="l"/>
                <a:tab pos="2892599" algn="l"/>
              </a:tabLst>
            </a:pPr>
            <a:r>
              <a:rPr lang="en-US" sz="2200" dirty="0"/>
              <a:t>Trent </a:t>
            </a:r>
            <a:r>
              <a:rPr lang="en-US" sz="2200" dirty="0" err="1"/>
              <a:t>Kriete</a:t>
            </a:r>
            <a:endParaRPr lang="en-US" sz="2200" dirty="0"/>
          </a:p>
          <a:p>
            <a:pPr>
              <a:lnSpc>
                <a:spcPct val="80000"/>
              </a:lnSpc>
              <a:spcAft>
                <a:spcPts val="764"/>
              </a:spcAft>
              <a:buFont typeface="Wingdings" pitchFamily="-65" charset="2"/>
              <a:buChar char=""/>
              <a:tabLst>
                <a:tab pos="723151" algn="l"/>
                <a:tab pos="1446296" algn="l"/>
                <a:tab pos="2169448" algn="l"/>
                <a:tab pos="2892599" algn="l"/>
              </a:tabLst>
            </a:pPr>
            <a:r>
              <a:rPr lang="en-US" sz="2200" dirty="0"/>
              <a:t>Kai </a:t>
            </a:r>
            <a:r>
              <a:rPr lang="en-US" sz="2200" dirty="0" smtClean="0"/>
              <a:t>Krueger</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smtClean="0"/>
              <a:t>Scott Mackie</a:t>
            </a:r>
            <a:endParaRPr lang="en-US" sz="2200" dirty="0"/>
          </a:p>
          <a:p>
            <a:pPr>
              <a:lnSpc>
                <a:spcPct val="80000"/>
              </a:lnSpc>
              <a:spcAft>
                <a:spcPts val="764"/>
              </a:spcAft>
              <a:buFont typeface="Wingdings" pitchFamily="-65" charset="2"/>
              <a:buChar char=""/>
              <a:tabLst>
                <a:tab pos="723151" algn="l"/>
                <a:tab pos="1446296" algn="l"/>
                <a:tab pos="2169448" algn="l"/>
                <a:tab pos="2892599" algn="l"/>
              </a:tabLst>
            </a:pPr>
            <a:r>
              <a:rPr lang="en-US" sz="2200" dirty="0"/>
              <a:t>Brian Mingus</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Jessica </a:t>
            </a:r>
            <a:r>
              <a:rPr lang="en-US" sz="2200" dirty="0" err="1"/>
              <a:t>Mollick</a:t>
            </a:r>
            <a:endParaRPr lang="en-US" sz="2200" dirty="0"/>
          </a:p>
          <a:p>
            <a:pPr>
              <a:lnSpc>
                <a:spcPct val="80000"/>
              </a:lnSpc>
              <a:spcAft>
                <a:spcPts val="764"/>
              </a:spcAft>
              <a:buFont typeface="Wingdings" pitchFamily="-65" charset="2"/>
              <a:buChar char=""/>
              <a:tabLst>
                <a:tab pos="723151" algn="l"/>
                <a:tab pos="1446296" algn="l"/>
                <a:tab pos="2169448" algn="l"/>
                <a:tab pos="2892599" algn="l"/>
              </a:tabLst>
            </a:pPr>
            <a:r>
              <a:rPr lang="en-US" sz="2200" dirty="0"/>
              <a:t>Wolfgang Pauli</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John </a:t>
            </a:r>
            <a:r>
              <a:rPr lang="en-US" sz="2200" dirty="0" err="1"/>
              <a:t>Rohrlich</a:t>
            </a:r>
            <a:endParaRPr lang="en-US" sz="2200" dirty="0"/>
          </a:p>
          <a:p>
            <a:pPr>
              <a:lnSpc>
                <a:spcPct val="80000"/>
              </a:lnSpc>
              <a:spcAft>
                <a:spcPts val="764"/>
              </a:spcAft>
              <a:buFont typeface="Wingdings" pitchFamily="-65" charset="2"/>
              <a:buChar char=""/>
              <a:tabLst>
                <a:tab pos="723151" algn="l"/>
                <a:tab pos="1446296" algn="l"/>
                <a:tab pos="2169448" algn="l"/>
                <a:tab pos="2892599" algn="l"/>
              </a:tabLst>
            </a:pPr>
            <a:r>
              <a:rPr lang="en-US" sz="2200" dirty="0"/>
              <a:t>Sergio </a:t>
            </a:r>
            <a:r>
              <a:rPr lang="en-US" sz="2200" dirty="0" err="1"/>
              <a:t>Verduzco</a:t>
            </a:r>
            <a:r>
              <a:rPr lang="en-US" sz="2200" dirty="0"/>
              <a:t>-Flores</a:t>
            </a:r>
          </a:p>
          <a:p>
            <a:pPr>
              <a:lnSpc>
                <a:spcPct val="80000"/>
              </a:lnSpc>
              <a:spcAft>
                <a:spcPts val="764"/>
              </a:spcAft>
              <a:buFont typeface="Wingdings" pitchFamily="-65" charset="2"/>
              <a:buChar char=""/>
              <a:tabLst>
                <a:tab pos="723151" algn="l"/>
                <a:tab pos="1446296" algn="l"/>
                <a:tab pos="2169448" algn="l"/>
                <a:tab pos="2892599" algn="l"/>
              </a:tabLst>
            </a:pPr>
            <a:r>
              <a:rPr lang="en-US" sz="2200" dirty="0"/>
              <a:t>Dean </a:t>
            </a:r>
            <a:r>
              <a:rPr lang="en-US" sz="2200" dirty="0" err="1"/>
              <a:t>Wyatte</a:t>
            </a:r>
            <a:endParaRPr lang="en-US" sz="2200" dirty="0"/>
          </a:p>
        </p:txBody>
      </p:sp>
      <p:sp>
        <p:nvSpPr>
          <p:cNvPr id="39940" name="Text Box 4"/>
          <p:cNvSpPr txBox="1">
            <a:spLocks noChangeArrowheads="1"/>
          </p:cNvSpPr>
          <p:nvPr/>
        </p:nvSpPr>
        <p:spPr bwMode="auto">
          <a:xfrm>
            <a:off x="5206683" y="1815286"/>
            <a:ext cx="4286448" cy="4510393"/>
          </a:xfrm>
          <a:prstGeom prst="rect">
            <a:avLst/>
          </a:prstGeom>
          <a:noFill/>
          <a:ln w="9525">
            <a:noFill/>
            <a:round/>
            <a:headEnd/>
            <a:tailEnd/>
          </a:ln>
          <a:effectLst/>
        </p:spPr>
        <p:txBody>
          <a:bodyPr lIns="0" tIns="15860" rIns="0" bIns="0">
            <a:prstTxWarp prst="textNoShape">
              <a:avLst/>
            </a:prstTxWarp>
          </a:bodyPr>
          <a:lstStyle/>
          <a:p>
            <a:pPr marL="431354" indent="-323515" algn="ctr">
              <a:spcAft>
                <a:spcPts val="752"/>
              </a:spcAft>
              <a:tabLst>
                <a:tab pos="723151" algn="l"/>
                <a:tab pos="1446296" algn="l"/>
                <a:tab pos="2169448" algn="l"/>
              </a:tabLst>
            </a:pPr>
            <a:r>
              <a:rPr lang="en-US" sz="2600" b="1" dirty="0">
                <a:solidFill>
                  <a:srgbClr val="000000"/>
                </a:solidFill>
                <a:ea typeface="Arial Unicode MS" pitchFamily="-65" charset="0"/>
                <a:cs typeface="Arial Unicode MS" pitchFamily="-65" charset="0"/>
              </a:rPr>
              <a:t>Funding</a:t>
            </a:r>
          </a:p>
          <a:p>
            <a:pPr marL="431354" indent="-323515">
              <a:spcAft>
                <a:spcPts val="752"/>
              </a:spcAft>
              <a:buFont typeface="Wingdings" pitchFamily="-65" charset="2"/>
              <a:buChar char=""/>
              <a:tabLst>
                <a:tab pos="723151" algn="l"/>
                <a:tab pos="1446296" algn="l"/>
                <a:tab pos="2169448" algn="l"/>
              </a:tabLst>
            </a:pPr>
            <a:r>
              <a:rPr lang="en-US" sz="2600" b="1" dirty="0">
                <a:solidFill>
                  <a:srgbClr val="000000"/>
                </a:solidFill>
                <a:ea typeface="Arial Unicode MS" pitchFamily="-65" charset="0"/>
                <a:cs typeface="Arial Unicode MS" pitchFamily="-65" charset="0"/>
              </a:rPr>
              <a:t>ONR </a:t>
            </a:r>
            <a:r>
              <a:rPr lang="en-US" sz="2600" dirty="0">
                <a:solidFill>
                  <a:srgbClr val="000000"/>
                </a:solidFill>
                <a:ea typeface="Arial Unicode MS" pitchFamily="-65" charset="0"/>
                <a:cs typeface="Arial Unicode MS" pitchFamily="-65" charset="0"/>
              </a:rPr>
              <a:t>– Hawkins</a:t>
            </a:r>
          </a:p>
          <a:p>
            <a:pPr marL="431354" indent="-323515">
              <a:spcAft>
                <a:spcPts val="752"/>
              </a:spcAft>
              <a:buFont typeface="Wingdings" pitchFamily="-65" charset="2"/>
              <a:buChar char=""/>
              <a:tabLst>
                <a:tab pos="723151" algn="l"/>
                <a:tab pos="1446296" algn="l"/>
                <a:tab pos="2169448" algn="l"/>
              </a:tabLst>
            </a:pPr>
            <a:r>
              <a:rPr lang="en-US" sz="2600" b="1" dirty="0">
                <a:solidFill>
                  <a:srgbClr val="000000"/>
                </a:solidFill>
                <a:ea typeface="Arial Unicode MS" pitchFamily="-65" charset="0"/>
                <a:cs typeface="Arial Unicode MS" pitchFamily="-65" charset="0"/>
              </a:rPr>
              <a:t>ONR</a:t>
            </a:r>
            <a:r>
              <a:rPr lang="en-US" sz="2600" dirty="0">
                <a:solidFill>
                  <a:srgbClr val="000000"/>
                </a:solidFill>
                <a:ea typeface="Arial Unicode MS" pitchFamily="-65" charset="0"/>
                <a:cs typeface="Arial Unicode MS" pitchFamily="-65" charset="0"/>
              </a:rPr>
              <a:t> – McKenna &amp; Bello</a:t>
            </a:r>
          </a:p>
          <a:p>
            <a:pPr marL="431354" indent="-323515">
              <a:spcAft>
                <a:spcPts val="752"/>
              </a:spcAft>
              <a:buFont typeface="Wingdings" pitchFamily="-65" charset="2"/>
              <a:buChar char=""/>
              <a:tabLst>
                <a:tab pos="723151" algn="l"/>
                <a:tab pos="1446296" algn="l"/>
                <a:tab pos="2169448" algn="l"/>
              </a:tabLst>
            </a:pPr>
            <a:r>
              <a:rPr lang="en-US" sz="2600" b="1" dirty="0">
                <a:solidFill>
                  <a:srgbClr val="000000"/>
                </a:solidFill>
                <a:ea typeface="Arial Unicode MS" pitchFamily="-65" charset="0"/>
                <a:cs typeface="Arial Unicode MS" pitchFamily="-65" charset="0"/>
              </a:rPr>
              <a:t>IARPA</a:t>
            </a:r>
            <a:r>
              <a:rPr lang="en-US" sz="2600" dirty="0">
                <a:solidFill>
                  <a:srgbClr val="000000"/>
                </a:solidFill>
                <a:ea typeface="Arial Unicode MS" pitchFamily="-65" charset="0"/>
                <a:cs typeface="Arial Unicode MS" pitchFamily="-65" charset="0"/>
              </a:rPr>
              <a:t> – </a:t>
            </a:r>
            <a:r>
              <a:rPr lang="en-US" sz="2600" dirty="0" err="1" smtClean="0">
                <a:solidFill>
                  <a:srgbClr val="000000"/>
                </a:solidFill>
                <a:ea typeface="Arial Unicode MS" pitchFamily="-65" charset="0"/>
                <a:cs typeface="Arial Unicode MS" pitchFamily="-65" charset="0"/>
              </a:rPr>
              <a:t>ICArUS</a:t>
            </a:r>
            <a:endParaRPr lang="en-US" sz="2600" dirty="0">
              <a:solidFill>
                <a:srgbClr val="000000"/>
              </a:solidFill>
              <a:ea typeface="Arial Unicode MS" pitchFamily="-65" charset="0"/>
              <a:cs typeface="Arial Unicode MS" pitchFamily="-65" charset="0"/>
            </a:endParaRPr>
          </a:p>
          <a:p>
            <a:pPr marL="431354" indent="-323515">
              <a:spcAft>
                <a:spcPts val="752"/>
              </a:spcAft>
              <a:buFont typeface="Wingdings" pitchFamily="-65" charset="2"/>
              <a:buChar char=""/>
              <a:tabLst>
                <a:tab pos="723151" algn="l"/>
                <a:tab pos="1446296" algn="l"/>
                <a:tab pos="2169448" algn="l"/>
              </a:tabLst>
            </a:pPr>
            <a:r>
              <a:rPr lang="en-US" sz="2600" b="1" dirty="0">
                <a:solidFill>
                  <a:srgbClr val="000000"/>
                </a:solidFill>
                <a:ea typeface="Arial Unicode MS" pitchFamily="-65" charset="0"/>
                <a:cs typeface="Arial Unicode MS" pitchFamily="-65" charset="0"/>
              </a:rPr>
              <a:t>ARL</a:t>
            </a:r>
            <a:r>
              <a:rPr lang="en-US" sz="2600" dirty="0">
                <a:solidFill>
                  <a:srgbClr val="000000"/>
                </a:solidFill>
                <a:ea typeface="Arial Unicode MS" pitchFamily="-65" charset="0"/>
                <a:cs typeface="Arial Unicode MS" pitchFamily="-65" charset="0"/>
              </a:rPr>
              <a:t> RCTA</a:t>
            </a:r>
          </a:p>
          <a:p>
            <a:pPr marL="431354" indent="-323515">
              <a:spcAft>
                <a:spcPts val="752"/>
              </a:spcAft>
              <a:buFont typeface="Wingdings" pitchFamily="-65" charset="2"/>
              <a:buChar char=""/>
              <a:tabLst>
                <a:tab pos="723151" algn="l"/>
                <a:tab pos="1446296" algn="l"/>
                <a:tab pos="2169448" algn="l"/>
              </a:tabLst>
            </a:pPr>
            <a:r>
              <a:rPr lang="en-US" sz="2600" b="1" dirty="0">
                <a:solidFill>
                  <a:srgbClr val="000000"/>
                </a:solidFill>
                <a:ea typeface="Arial Unicode MS" pitchFamily="-65" charset="0"/>
                <a:cs typeface="Arial Unicode MS" pitchFamily="-65" charset="0"/>
              </a:rPr>
              <a:t>NIMH</a:t>
            </a:r>
            <a:r>
              <a:rPr lang="en-US" sz="2600" dirty="0">
                <a:solidFill>
                  <a:srgbClr val="000000"/>
                </a:solidFill>
                <a:ea typeface="Arial Unicode MS" pitchFamily="-65" charset="0"/>
                <a:cs typeface="Arial Unicode MS" pitchFamily="-65" charset="0"/>
              </a:rPr>
              <a:t> </a:t>
            </a:r>
            <a:r>
              <a:rPr lang="en-US" sz="2600" dirty="0">
                <a:solidFill>
                  <a:srgbClr val="000000"/>
                </a:solidFill>
                <a:latin typeface="Times New Roman" pitchFamily="-65" charset="0"/>
                <a:ea typeface="Times New Roman" pitchFamily="-65" charset="0"/>
                <a:cs typeface="Times New Roman" pitchFamily="-65" charset="0"/>
              </a:rPr>
              <a:t>P50-MH079485</a:t>
            </a:r>
          </a:p>
        </p:txBody>
      </p:sp>
      <p:sp>
        <p:nvSpPr>
          <p:cNvPr id="6" name="Slide Number Placeholder 5"/>
          <p:cNvSpPr>
            <a:spLocks noGrp="1"/>
          </p:cNvSpPr>
          <p:nvPr>
            <p:ph type="sldNum" idx="12"/>
          </p:nvPr>
        </p:nvSpPr>
        <p:spPr/>
        <p:txBody>
          <a:bodyPr/>
          <a:lstStyle/>
          <a:p>
            <a:fld id="{5689AE7F-56EB-8D49-9914-836A4F709789}" type="slidenum">
              <a:rPr lang="en-US" smtClean="0"/>
              <a:pPr/>
              <a:t>30</a:t>
            </a:fld>
            <a:endParaRPr lang="en-US"/>
          </a:p>
        </p:txBody>
      </p:sp>
    </p:spTree>
    <p:extLst>
      <p:ext uri="{BB962C8B-B14F-4D97-AF65-F5344CB8AC3E}">
        <p14:creationId xmlns:p14="http://schemas.microsoft.com/office/powerpoint/2010/main" val="136941217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96926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Curran Lab</a:t>
            </a:r>
            <a:endParaRPr lang="en-US" dirty="0"/>
          </a:p>
        </p:txBody>
      </p:sp>
      <p:sp>
        <p:nvSpPr>
          <p:cNvPr id="5" name="Content Placeholder 4"/>
          <p:cNvSpPr>
            <a:spLocks noGrp="1"/>
          </p:cNvSpPr>
          <p:nvPr>
            <p:ph idx="1"/>
          </p:nvPr>
        </p:nvSpPr>
        <p:spPr/>
        <p:txBody>
          <a:bodyPr/>
          <a:lstStyle/>
          <a:p>
            <a:pPr marL="566968" indent="-566968">
              <a:buSzPct val="100000"/>
              <a:buFont typeface="+mj-lt"/>
              <a:buAutoNum type="arabicPeriod"/>
            </a:pPr>
            <a:r>
              <a:rPr lang="en-US" dirty="0" err="1" smtClean="0"/>
              <a:t>Wyatte</a:t>
            </a:r>
            <a:r>
              <a:rPr lang="en-US" dirty="0" smtClean="0"/>
              <a:t> Thesis Follow-up Experiment</a:t>
            </a:r>
          </a:p>
          <a:p>
            <a:pPr marL="566968" indent="-566968">
              <a:buSzPct val="100000"/>
              <a:buFont typeface="+mj-lt"/>
              <a:buAutoNum type="arabicPeriod"/>
            </a:pPr>
            <a:r>
              <a:rPr lang="en-US" dirty="0" smtClean="0"/>
              <a:t>Experiment 1 Piloting</a:t>
            </a:r>
            <a:endParaRPr lang="en-US" u="sng" kern="1200" dirty="0"/>
          </a:p>
        </p:txBody>
      </p:sp>
      <p:sp>
        <p:nvSpPr>
          <p:cNvPr id="16" name="Content Placeholder 5"/>
          <p:cNvSpPr txBox="1">
            <a:spLocks/>
          </p:cNvSpPr>
          <p:nvPr/>
        </p:nvSpPr>
        <p:spPr bwMode="auto">
          <a:xfrm>
            <a:off x="884871" y="3125724"/>
            <a:ext cx="4010727" cy="503301"/>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marL="431665" indent="-323749" algn="l" defTabSz="45705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3332" indent="-287248" algn="l" defTabSz="45705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996" indent="-215834" algn="l" defTabSz="45705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6663" indent="-215834" algn="l" defTabSz="45705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832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5386"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2444"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9502"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655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a:lstStyle>
          <a:p>
            <a:pPr marL="0" indent="0" algn="ctr">
              <a:buFont typeface="Wingdings" pitchFamily="-111" charset="2"/>
              <a:buNone/>
            </a:pPr>
            <a:r>
              <a:rPr lang="en-US" sz="2800" b="1" u="sng" dirty="0">
                <a:solidFill>
                  <a:srgbClr val="7030A0"/>
                </a:solidFill>
              </a:rPr>
              <a:t>EEG</a:t>
            </a:r>
          </a:p>
        </p:txBody>
      </p:sp>
      <p:sp>
        <p:nvSpPr>
          <p:cNvPr id="17" name="Content Placeholder 5"/>
          <p:cNvSpPr txBox="1">
            <a:spLocks/>
          </p:cNvSpPr>
          <p:nvPr/>
        </p:nvSpPr>
        <p:spPr>
          <a:xfrm>
            <a:off x="4911711" y="3125724"/>
            <a:ext cx="4010727" cy="50330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457058">
              <a:lnSpc>
                <a:spcPct val="94000"/>
              </a:lnSpc>
              <a:spcBef>
                <a:spcPct val="0"/>
              </a:spcBef>
              <a:spcAft>
                <a:spcPts val="1425"/>
              </a:spcAft>
              <a:buNone/>
            </a:pPr>
            <a:r>
              <a:rPr lang="en-US" sz="2800" b="1" u="sng" dirty="0">
                <a:solidFill>
                  <a:srgbClr val="7030A0"/>
                </a:solidFill>
              </a:rPr>
              <a:t>Eye Tracking</a:t>
            </a:r>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00809" y="5133406"/>
            <a:ext cx="1799916" cy="1349938"/>
          </a:xfrm>
          <a:prstGeom prst="rect">
            <a:avLst/>
          </a:prstGeom>
        </p:spPr>
      </p:pic>
      <p:sp>
        <p:nvSpPr>
          <p:cNvPr id="19" name="Content Placeholder 5"/>
          <p:cNvSpPr txBox="1">
            <a:spLocks/>
          </p:cNvSpPr>
          <p:nvPr/>
        </p:nvSpPr>
        <p:spPr>
          <a:xfrm>
            <a:off x="2295525" y="6486663"/>
            <a:ext cx="5232371" cy="64756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smtClean="0">
                <a:solidFill>
                  <a:srgbClr val="7030A0"/>
                </a:solidFill>
              </a:rPr>
              <a:t>Co-recording of EEG </a:t>
            </a:r>
          </a:p>
          <a:p>
            <a:pPr marL="0" indent="0" algn="ctr">
              <a:buFont typeface="Arial" panose="020B0604020202020204" pitchFamily="34" charset="0"/>
              <a:buNone/>
            </a:pPr>
            <a:r>
              <a:rPr lang="en-US" sz="2400" b="1" dirty="0" smtClean="0">
                <a:solidFill>
                  <a:srgbClr val="7030A0"/>
                </a:solidFill>
              </a:rPr>
              <a:t>and eye tracking</a:t>
            </a:r>
            <a:endParaRPr lang="en-US" sz="2400" b="1" dirty="0">
              <a:solidFill>
                <a:srgbClr val="7030A0"/>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8661" y="3705225"/>
            <a:ext cx="1488955" cy="1301370"/>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10525" y="3774375"/>
            <a:ext cx="1752600" cy="1311148"/>
          </a:xfrm>
          <a:prstGeom prst="rect">
            <a:avLst/>
          </a:prstGeom>
        </p:spPr>
      </p:pic>
      <p:pic>
        <p:nvPicPr>
          <p:cNvPr id="22" name="Picture 2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52525" y="3629025"/>
            <a:ext cx="1255699" cy="1347008"/>
          </a:xfrm>
          <a:prstGeom prst="rect">
            <a:avLst/>
          </a:prstGeom>
          <a:noFill/>
          <a:ln>
            <a:noFill/>
          </a:ln>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4220" y="3629025"/>
            <a:ext cx="1835825" cy="1437913"/>
          </a:xfrm>
          <a:prstGeom prst="rect">
            <a:avLst/>
          </a:prstGeom>
        </p:spPr>
      </p:pic>
      <p:pic>
        <p:nvPicPr>
          <p:cNvPr id="24" name="Picture 2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517781" y="3933826"/>
            <a:ext cx="1391759" cy="903490"/>
          </a:xfrm>
          <a:prstGeom prst="rect">
            <a:avLst/>
          </a:prstGeom>
        </p:spPr>
      </p:pic>
      <p:cxnSp>
        <p:nvCxnSpPr>
          <p:cNvPr id="25" name="Elbow Connector 24"/>
          <p:cNvCxnSpPr/>
          <p:nvPr/>
        </p:nvCxnSpPr>
        <p:spPr>
          <a:xfrm>
            <a:off x="2561786" y="5146228"/>
            <a:ext cx="1175527" cy="654744"/>
          </a:xfrm>
          <a:prstGeom prst="bentConnector3">
            <a:avLst>
              <a:gd name="adj1" fmla="val 168"/>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Elbow Connector 25"/>
          <p:cNvCxnSpPr/>
          <p:nvPr/>
        </p:nvCxnSpPr>
        <p:spPr>
          <a:xfrm rot="10800000" flipV="1">
            <a:off x="6220863" y="5124349"/>
            <a:ext cx="1172540" cy="682772"/>
          </a:xfrm>
          <a:prstGeom prst="bentConnector3">
            <a:avLst>
              <a:gd name="adj1" fmla="val 447"/>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2627148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1925" y="123825"/>
            <a:ext cx="9677699" cy="6407962"/>
          </a:xfrm>
          <a:prstGeom prst="rect">
            <a:avLst/>
          </a:prstGeom>
        </p:spPr>
      </p:pic>
      <p:pic>
        <p:nvPicPr>
          <p:cNvPr id="4" name="Picture 3"/>
          <p:cNvPicPr>
            <a:picLocks noChangeAspect="1"/>
          </p:cNvPicPr>
          <p:nvPr/>
        </p:nvPicPr>
        <p:blipFill>
          <a:blip r:embed="rId4"/>
          <a:stretch>
            <a:fillRect/>
          </a:stretch>
        </p:blipFill>
        <p:spPr>
          <a:xfrm>
            <a:off x="3069586" y="1128722"/>
            <a:ext cx="4727163" cy="1008839"/>
          </a:xfrm>
          <a:prstGeom prst="rect">
            <a:avLst/>
          </a:prstGeom>
        </p:spPr>
      </p:pic>
      <p:pic>
        <p:nvPicPr>
          <p:cNvPr id="5" name="Picture 4"/>
          <p:cNvPicPr>
            <a:picLocks noChangeAspect="1"/>
          </p:cNvPicPr>
          <p:nvPr/>
        </p:nvPicPr>
        <p:blipFill>
          <a:blip r:embed="rId5"/>
          <a:stretch>
            <a:fillRect/>
          </a:stretch>
        </p:blipFill>
        <p:spPr>
          <a:xfrm>
            <a:off x="8362949" y="1117794"/>
            <a:ext cx="1422890" cy="982911"/>
          </a:xfrm>
          <a:prstGeom prst="rect">
            <a:avLst/>
          </a:prstGeom>
        </p:spPr>
      </p:pic>
      <p:sp>
        <p:nvSpPr>
          <p:cNvPr id="6" name="TextBox 5"/>
          <p:cNvSpPr txBox="1"/>
          <p:nvPr/>
        </p:nvSpPr>
        <p:spPr>
          <a:xfrm>
            <a:off x="314325" y="6829425"/>
            <a:ext cx="8991600" cy="615861"/>
          </a:xfrm>
          <a:prstGeom prst="rect">
            <a:avLst/>
          </a:prstGeom>
          <a:noFill/>
        </p:spPr>
        <p:txBody>
          <a:bodyPr wrap="square" rtlCol="0">
            <a:spAutoFit/>
          </a:bodyPr>
          <a:lstStyle/>
          <a:p>
            <a:r>
              <a:rPr lang="en-US" b="1" u="sng"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6"/>
              </a:rPr>
              <a:t>http://psych.colorado.edu/~tclab/experiment.html</a:t>
            </a:r>
          </a:p>
          <a:p>
            <a:endParaRPr lang="en-US" dirty="0"/>
          </a:p>
        </p:txBody>
      </p:sp>
    </p:spTree>
    <p:extLst>
      <p:ext uri="{BB962C8B-B14F-4D97-AF65-F5344CB8AC3E}">
        <p14:creationId xmlns:p14="http://schemas.microsoft.com/office/powerpoint/2010/main" val="41678756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Piloting</a:t>
            </a:r>
            <a:endParaRPr lang="en-US" dirty="0"/>
          </a:p>
        </p:txBody>
      </p:sp>
      <p:sp>
        <p:nvSpPr>
          <p:cNvPr id="3" name="Content Placeholder 2"/>
          <p:cNvSpPr>
            <a:spLocks noGrp="1"/>
          </p:cNvSpPr>
          <p:nvPr>
            <p:ph idx="1"/>
          </p:nvPr>
        </p:nvSpPr>
        <p:spPr/>
        <p:txBody>
          <a:bodyPr>
            <a:normAutofit fontScale="92500"/>
          </a:bodyPr>
          <a:lstStyle/>
          <a:p>
            <a:r>
              <a:rPr lang="en-US" sz="2600" dirty="0"/>
              <a:t>Goal</a:t>
            </a:r>
          </a:p>
          <a:p>
            <a:pPr lvl="1"/>
            <a:r>
              <a:rPr lang="en-US" sz="2200" dirty="0"/>
              <a:t>Train subjects to learn novel object categories </a:t>
            </a:r>
            <a:br>
              <a:rPr lang="en-US" sz="2200" dirty="0"/>
            </a:br>
            <a:r>
              <a:rPr lang="en-US" sz="2200" dirty="0"/>
              <a:t>as a way to manipulate top-down knowledge.</a:t>
            </a:r>
          </a:p>
          <a:p>
            <a:r>
              <a:rPr lang="en-US" sz="2600" dirty="0"/>
              <a:t>Based on expertise training experiments with birds and cars </a:t>
            </a:r>
            <a:br>
              <a:rPr lang="en-US" sz="2600" dirty="0"/>
            </a:br>
            <a:r>
              <a:rPr lang="en-US" sz="2000" dirty="0"/>
              <a:t>(Tanaka, Curran, Sheinberg, 2005; Scott, Tanaka, Sheinberg, Curran, 2006; 2008)</a:t>
            </a:r>
          </a:p>
          <a:p>
            <a:r>
              <a:rPr lang="en-US" sz="2600" dirty="0"/>
              <a:t>Using novel “Creatures” as stimuli</a:t>
            </a:r>
          </a:p>
          <a:p>
            <a:pPr lvl="1"/>
            <a:r>
              <a:rPr lang="en-US" sz="2200" dirty="0"/>
              <a:t>Novel to both human and macaque subjects</a:t>
            </a:r>
          </a:p>
          <a:p>
            <a:pPr lvl="1"/>
            <a:r>
              <a:rPr lang="en-US" sz="2200" dirty="0"/>
              <a:t>Possible to generate many exemplars of each species.</a:t>
            </a:r>
          </a:p>
          <a:p>
            <a:pPr lvl="1"/>
            <a:r>
              <a:rPr lang="en-US" sz="2200" dirty="0"/>
              <a:t>Pilot Question: Similar accuracy levels as birds and cars?</a:t>
            </a:r>
          </a:p>
          <a:p>
            <a:pPr lvl="1"/>
            <a:r>
              <a:rPr lang="en-US" sz="2200" dirty="0"/>
              <a:t>Stage 2 piloting with a more a more macaque-friendly training task.</a:t>
            </a:r>
          </a:p>
          <a:p>
            <a:pPr lvl="1"/>
            <a:endParaRPr lang="en-US" sz="2200" dirty="0"/>
          </a:p>
          <a:p>
            <a:endParaRPr lang="en-US" sz="1500" dirty="0"/>
          </a:p>
          <a:p>
            <a:endParaRPr lang="en-US" sz="1500" dirty="0"/>
          </a:p>
          <a:p>
            <a:endParaRPr lang="en-US" sz="2600" dirty="0"/>
          </a:p>
        </p:txBody>
      </p:sp>
    </p:spTree>
    <p:extLst>
      <p:ext uri="{BB962C8B-B14F-4D97-AF65-F5344CB8AC3E}">
        <p14:creationId xmlns:p14="http://schemas.microsoft.com/office/powerpoint/2010/main" val="317305480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
          <p:cNvSpPr>
            <a:spLocks noGrp="1"/>
          </p:cNvSpPr>
          <p:nvPr>
            <p:ph type="sldNum" sz="quarter" idx="12"/>
          </p:nvPr>
        </p:nvSpPr>
        <p:spPr/>
        <p:txBody>
          <a:bodyPr/>
          <a:lstStyle/>
          <a:p>
            <a:fld id="{D941E4FF-05D6-CA43-8F8C-5D899CFF5924}" type="slidenum">
              <a:rPr lang="en-US"/>
              <a:pPr/>
              <a:t>35</a:t>
            </a:fld>
            <a:endParaRPr lang="en-US"/>
          </a:p>
        </p:txBody>
      </p:sp>
      <p:sp>
        <p:nvSpPr>
          <p:cNvPr id="17413" name="Text Box 5"/>
          <p:cNvSpPr txBox="1">
            <a:spLocks noChangeArrowheads="1"/>
          </p:cNvSpPr>
          <p:nvPr/>
        </p:nvSpPr>
        <p:spPr bwMode="auto">
          <a:xfrm>
            <a:off x="2430027" y="991509"/>
            <a:ext cx="1271106" cy="68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4000" dirty="0" err="1"/>
              <a:t>Arns</a:t>
            </a:r>
            <a:endParaRPr lang="en-US" sz="4000" dirty="0"/>
          </a:p>
        </p:txBody>
      </p:sp>
      <p:sp>
        <p:nvSpPr>
          <p:cNvPr id="17414" name="Text Box 6"/>
          <p:cNvSpPr txBox="1">
            <a:spLocks noChangeArrowheads="1"/>
          </p:cNvSpPr>
          <p:nvPr/>
        </p:nvSpPr>
        <p:spPr bwMode="auto">
          <a:xfrm>
            <a:off x="7008727" y="991508"/>
            <a:ext cx="1372496" cy="686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4000" dirty="0" err="1"/>
              <a:t>Stots</a:t>
            </a:r>
            <a:endParaRPr lang="en-US" sz="4000" dirty="0"/>
          </a:p>
        </p:txBody>
      </p:sp>
      <p:sp>
        <p:nvSpPr>
          <p:cNvPr id="17416" name="Text Box 8"/>
          <p:cNvSpPr txBox="1">
            <a:spLocks noChangeArrowheads="1"/>
          </p:cNvSpPr>
          <p:nvPr/>
        </p:nvSpPr>
        <p:spPr bwMode="auto">
          <a:xfrm>
            <a:off x="1381125" y="200025"/>
            <a:ext cx="7636431" cy="745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4400" dirty="0"/>
              <a:t>Creature </a:t>
            </a:r>
            <a:r>
              <a:rPr lang="en-US" sz="4400" dirty="0" smtClean="0"/>
              <a:t>Families: </a:t>
            </a:r>
            <a:r>
              <a:rPr lang="en-US" sz="4400" dirty="0" err="1" smtClean="0"/>
              <a:t>Sheinbugs</a:t>
            </a:r>
            <a:endParaRPr lang="en-US" dirty="0"/>
          </a:p>
        </p:txBody>
      </p:sp>
      <p:sp>
        <p:nvSpPr>
          <p:cNvPr id="17417" name="Text Box 9"/>
          <p:cNvSpPr txBox="1">
            <a:spLocks noChangeArrowheads="1"/>
          </p:cNvSpPr>
          <p:nvPr/>
        </p:nvSpPr>
        <p:spPr bwMode="auto">
          <a:xfrm>
            <a:off x="2412140" y="1731248"/>
            <a:ext cx="1229479" cy="36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dirty="0"/>
              <a:t>Species A</a:t>
            </a:r>
          </a:p>
        </p:txBody>
      </p:sp>
      <p:pic>
        <p:nvPicPr>
          <p:cNvPr id="17418" name="Picture 10" descr="aa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75702" y="2184823"/>
            <a:ext cx="1763554" cy="1092412"/>
          </a:xfrm>
          <a:prstGeom prst="rect">
            <a:avLst/>
          </a:prstGeom>
          <a:noFill/>
          <a:extLst>
            <a:ext uri="{909E8E84-426E-40dd-AFC4-6F175D3DCCD1}">
              <a14:hiddenFill xmlns:a14="http://schemas.microsoft.com/office/drawing/2010/main">
                <a:solidFill>
                  <a:srgbClr val="FFFFFF"/>
                </a:solidFill>
              </a14:hiddenFill>
            </a:ext>
          </a:extLst>
        </p:spPr>
      </p:pic>
      <p:sp>
        <p:nvSpPr>
          <p:cNvPr id="17419" name="Text Box 11"/>
          <p:cNvSpPr txBox="1">
            <a:spLocks noChangeArrowheads="1"/>
          </p:cNvSpPr>
          <p:nvPr/>
        </p:nvSpPr>
        <p:spPr bwMode="auto">
          <a:xfrm>
            <a:off x="1379105" y="3277235"/>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1</a:t>
            </a:r>
            <a:endParaRPr lang="en-US" dirty="0"/>
          </a:p>
        </p:txBody>
      </p:sp>
      <p:pic>
        <p:nvPicPr>
          <p:cNvPr id="17420" name="Picture 12" descr="aa1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81246" y="2172569"/>
            <a:ext cx="1595596" cy="1104666"/>
          </a:xfrm>
          <a:prstGeom prst="rect">
            <a:avLst/>
          </a:prstGeom>
          <a:noFill/>
          <a:extLst>
            <a:ext uri="{909E8E84-426E-40dd-AFC4-6F175D3DCCD1}">
              <a14:hiddenFill xmlns:a14="http://schemas.microsoft.com/office/drawing/2010/main">
                <a:solidFill>
                  <a:srgbClr val="FFFFFF"/>
                </a:solidFill>
              </a14:hiddenFill>
            </a:ext>
          </a:extLst>
        </p:spPr>
      </p:pic>
      <p:sp>
        <p:nvSpPr>
          <p:cNvPr id="17421" name="Text Box 13"/>
          <p:cNvSpPr txBox="1">
            <a:spLocks noChangeArrowheads="1"/>
          </p:cNvSpPr>
          <p:nvPr/>
        </p:nvSpPr>
        <p:spPr bwMode="auto">
          <a:xfrm>
            <a:off x="3100670" y="3277235"/>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2</a:t>
            </a:r>
            <a:endParaRPr lang="en-US" dirty="0"/>
          </a:p>
        </p:txBody>
      </p:sp>
      <p:pic>
        <p:nvPicPr>
          <p:cNvPr id="17422" name="Picture 14" descr="ag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59681" y="4213839"/>
            <a:ext cx="1595596" cy="1248220"/>
          </a:xfrm>
          <a:prstGeom prst="rect">
            <a:avLst/>
          </a:prstGeom>
          <a:noFill/>
          <a:extLst>
            <a:ext uri="{909E8E84-426E-40dd-AFC4-6F175D3DCCD1}">
              <a14:hiddenFill xmlns:a14="http://schemas.microsoft.com/office/drawing/2010/main">
                <a:solidFill>
                  <a:srgbClr val="FFFFFF"/>
                </a:solidFill>
              </a14:hiddenFill>
            </a:ext>
          </a:extLst>
        </p:spPr>
      </p:pic>
      <p:pic>
        <p:nvPicPr>
          <p:cNvPr id="17423" name="Picture 15" descr="ag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939256" y="4201583"/>
            <a:ext cx="1679575" cy="1260475"/>
          </a:xfrm>
          <a:prstGeom prst="rect">
            <a:avLst/>
          </a:prstGeom>
          <a:noFill/>
          <a:extLst>
            <a:ext uri="{909E8E84-426E-40dd-AFC4-6F175D3DCCD1}">
              <a14:hiddenFill xmlns:a14="http://schemas.microsoft.com/office/drawing/2010/main">
                <a:solidFill>
                  <a:srgbClr val="FFFFFF"/>
                </a:solidFill>
              </a14:hiddenFill>
            </a:ext>
          </a:extLst>
        </p:spPr>
      </p:pic>
      <p:sp>
        <p:nvSpPr>
          <p:cNvPr id="17424" name="Text Box 16"/>
          <p:cNvSpPr txBox="1">
            <a:spLocks noChangeArrowheads="1"/>
          </p:cNvSpPr>
          <p:nvPr/>
        </p:nvSpPr>
        <p:spPr bwMode="auto">
          <a:xfrm>
            <a:off x="2405495" y="3849236"/>
            <a:ext cx="1242866" cy="36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dirty="0"/>
              <a:t>Species </a:t>
            </a:r>
            <a:r>
              <a:rPr lang="en-US" dirty="0" smtClean="0"/>
              <a:t>B</a:t>
            </a:r>
            <a:endParaRPr lang="en-US" dirty="0"/>
          </a:p>
        </p:txBody>
      </p:sp>
      <p:sp>
        <p:nvSpPr>
          <p:cNvPr id="17425" name="Text Box 17"/>
          <p:cNvSpPr txBox="1">
            <a:spLocks noChangeArrowheads="1"/>
          </p:cNvSpPr>
          <p:nvPr/>
        </p:nvSpPr>
        <p:spPr bwMode="auto">
          <a:xfrm>
            <a:off x="1379105" y="5446302"/>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1</a:t>
            </a:r>
            <a:endParaRPr lang="en-US" dirty="0"/>
          </a:p>
        </p:txBody>
      </p:sp>
      <p:sp>
        <p:nvSpPr>
          <p:cNvPr id="17426" name="Text Box 18"/>
          <p:cNvSpPr txBox="1">
            <a:spLocks noChangeArrowheads="1"/>
          </p:cNvSpPr>
          <p:nvPr/>
        </p:nvSpPr>
        <p:spPr bwMode="auto">
          <a:xfrm>
            <a:off x="3100670" y="5446302"/>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2</a:t>
            </a:r>
            <a:endParaRPr lang="en-US" dirty="0"/>
          </a:p>
        </p:txBody>
      </p:sp>
      <p:pic>
        <p:nvPicPr>
          <p:cNvPr id="17427" name="Picture 19" descr="sb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73539" y="2197079"/>
            <a:ext cx="1637586" cy="1080156"/>
          </a:xfrm>
          <a:prstGeom prst="rect">
            <a:avLst/>
          </a:prstGeom>
          <a:noFill/>
          <a:extLst>
            <a:ext uri="{909E8E84-426E-40dd-AFC4-6F175D3DCCD1}">
              <a14:hiddenFill xmlns:a14="http://schemas.microsoft.com/office/drawing/2010/main">
                <a:solidFill>
                  <a:srgbClr val="FFFFFF"/>
                </a:solidFill>
              </a14:hiddenFill>
            </a:ext>
          </a:extLst>
        </p:spPr>
      </p:pic>
      <p:sp>
        <p:nvSpPr>
          <p:cNvPr id="17428" name="Text Box 20"/>
          <p:cNvSpPr txBox="1">
            <a:spLocks noChangeArrowheads="1"/>
          </p:cNvSpPr>
          <p:nvPr/>
        </p:nvSpPr>
        <p:spPr bwMode="auto">
          <a:xfrm>
            <a:off x="6826773" y="1731248"/>
            <a:ext cx="1255602" cy="36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dirty="0"/>
              <a:t>Species </a:t>
            </a:r>
            <a:r>
              <a:rPr lang="en-US" dirty="0" smtClean="0"/>
              <a:t>C</a:t>
            </a:r>
            <a:endParaRPr lang="en-US" dirty="0"/>
          </a:p>
        </p:txBody>
      </p:sp>
      <p:sp>
        <p:nvSpPr>
          <p:cNvPr id="17429" name="Text Box 21"/>
          <p:cNvSpPr txBox="1">
            <a:spLocks noChangeArrowheads="1"/>
          </p:cNvSpPr>
          <p:nvPr/>
        </p:nvSpPr>
        <p:spPr bwMode="auto">
          <a:xfrm>
            <a:off x="5913958" y="3277235"/>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1</a:t>
            </a:r>
            <a:endParaRPr lang="en-US" dirty="0"/>
          </a:p>
        </p:txBody>
      </p:sp>
      <p:sp>
        <p:nvSpPr>
          <p:cNvPr id="17430" name="Text Box 22"/>
          <p:cNvSpPr txBox="1">
            <a:spLocks noChangeArrowheads="1"/>
          </p:cNvSpPr>
          <p:nvPr/>
        </p:nvSpPr>
        <p:spPr bwMode="auto">
          <a:xfrm>
            <a:off x="2928341" y="6050280"/>
            <a:ext cx="4014320" cy="885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pPr algn="ctr"/>
            <a:r>
              <a:rPr lang="en-US" dirty="0"/>
              <a:t>There are </a:t>
            </a:r>
            <a:r>
              <a:rPr lang="en-US" u="sng" dirty="0" smtClean="0"/>
              <a:t>2</a:t>
            </a:r>
            <a:r>
              <a:rPr lang="en-US" dirty="0" smtClean="0"/>
              <a:t> </a:t>
            </a:r>
            <a:r>
              <a:rPr lang="en-US" dirty="0"/>
              <a:t>stimulus families.</a:t>
            </a:r>
          </a:p>
          <a:p>
            <a:pPr algn="ctr"/>
            <a:r>
              <a:rPr lang="en-US" dirty="0"/>
              <a:t>Each family contains </a:t>
            </a:r>
            <a:r>
              <a:rPr lang="en-US" u="sng" dirty="0" smtClean="0"/>
              <a:t>10</a:t>
            </a:r>
            <a:r>
              <a:rPr lang="en-US" dirty="0" smtClean="0"/>
              <a:t> </a:t>
            </a:r>
            <a:r>
              <a:rPr lang="en-US" dirty="0"/>
              <a:t>species. </a:t>
            </a:r>
          </a:p>
          <a:p>
            <a:pPr algn="ctr"/>
            <a:r>
              <a:rPr lang="en-US" dirty="0"/>
              <a:t>Each species contains </a:t>
            </a:r>
            <a:r>
              <a:rPr lang="en-US" u="sng" dirty="0" smtClean="0"/>
              <a:t>12</a:t>
            </a:r>
            <a:r>
              <a:rPr lang="en-US" dirty="0" smtClean="0"/>
              <a:t> </a:t>
            </a:r>
            <a:r>
              <a:rPr lang="en-US" dirty="0"/>
              <a:t>exemplars.</a:t>
            </a:r>
          </a:p>
        </p:txBody>
      </p:sp>
      <p:sp>
        <p:nvSpPr>
          <p:cNvPr id="17431" name="Text Box 23"/>
          <p:cNvSpPr txBox="1">
            <a:spLocks noChangeArrowheads="1"/>
          </p:cNvSpPr>
          <p:nvPr/>
        </p:nvSpPr>
        <p:spPr bwMode="auto">
          <a:xfrm>
            <a:off x="5913958" y="5446302"/>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1</a:t>
            </a:r>
            <a:endParaRPr lang="en-US" dirty="0"/>
          </a:p>
        </p:txBody>
      </p:sp>
      <p:pic>
        <p:nvPicPr>
          <p:cNvPr id="17432" name="Picture 24" descr="so8"/>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752544" y="4213839"/>
            <a:ext cx="1679575" cy="1248220"/>
          </a:xfrm>
          <a:prstGeom prst="rect">
            <a:avLst/>
          </a:prstGeom>
          <a:noFill/>
          <a:extLst>
            <a:ext uri="{909E8E84-426E-40dd-AFC4-6F175D3DCCD1}">
              <a14:hiddenFill xmlns:a14="http://schemas.microsoft.com/office/drawing/2010/main">
                <a:solidFill>
                  <a:srgbClr val="FFFFFF"/>
                </a:solidFill>
              </a14:hiddenFill>
            </a:ext>
          </a:extLst>
        </p:spPr>
      </p:pic>
      <p:sp>
        <p:nvSpPr>
          <p:cNvPr id="17435" name="Text Box 27"/>
          <p:cNvSpPr txBox="1">
            <a:spLocks noChangeArrowheads="1"/>
          </p:cNvSpPr>
          <p:nvPr/>
        </p:nvSpPr>
        <p:spPr bwMode="auto">
          <a:xfrm>
            <a:off x="6807528" y="3849236"/>
            <a:ext cx="1255602" cy="36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dirty="0"/>
              <a:t>Species </a:t>
            </a:r>
            <a:r>
              <a:rPr lang="en-US" dirty="0" smtClean="0"/>
              <a:t>D</a:t>
            </a:r>
            <a:endParaRPr lang="en-US" dirty="0"/>
          </a:p>
        </p:txBody>
      </p:sp>
      <p:pic>
        <p:nvPicPr>
          <p:cNvPr id="4" name="Picture 3"/>
          <p:cNvPicPr>
            <a:picLocks noChangeAspect="1"/>
          </p:cNvPicPr>
          <p:nvPr/>
        </p:nvPicPr>
        <p:blipFill>
          <a:blip r:embed="rId9"/>
          <a:stretch>
            <a:fillRect/>
          </a:stretch>
        </p:blipFill>
        <p:spPr>
          <a:xfrm>
            <a:off x="7824020" y="2184823"/>
            <a:ext cx="1553607" cy="1120422"/>
          </a:xfrm>
          <a:prstGeom prst="rect">
            <a:avLst/>
          </a:prstGeom>
        </p:spPr>
      </p:pic>
      <p:pic>
        <p:nvPicPr>
          <p:cNvPr id="5" name="Picture 4"/>
          <p:cNvPicPr>
            <a:picLocks noChangeAspect="1"/>
          </p:cNvPicPr>
          <p:nvPr/>
        </p:nvPicPr>
        <p:blipFill>
          <a:blip r:embed="rId10"/>
          <a:stretch>
            <a:fillRect/>
          </a:stretch>
        </p:blipFill>
        <p:spPr>
          <a:xfrm>
            <a:off x="7726045" y="4201583"/>
            <a:ext cx="1749557" cy="1288486"/>
          </a:xfrm>
          <a:prstGeom prst="rect">
            <a:avLst/>
          </a:prstGeom>
        </p:spPr>
      </p:pic>
      <p:sp>
        <p:nvSpPr>
          <p:cNvPr id="28" name="Text Box 21"/>
          <p:cNvSpPr txBox="1">
            <a:spLocks noChangeArrowheads="1"/>
          </p:cNvSpPr>
          <p:nvPr/>
        </p:nvSpPr>
        <p:spPr bwMode="auto">
          <a:xfrm>
            <a:off x="7922450" y="3277235"/>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2</a:t>
            </a:r>
            <a:endParaRPr lang="en-US" dirty="0"/>
          </a:p>
        </p:txBody>
      </p:sp>
      <p:sp>
        <p:nvSpPr>
          <p:cNvPr id="29" name="Text Box 23"/>
          <p:cNvSpPr txBox="1">
            <a:spLocks noChangeArrowheads="1"/>
          </p:cNvSpPr>
          <p:nvPr/>
        </p:nvSpPr>
        <p:spPr bwMode="auto">
          <a:xfrm>
            <a:off x="7922450" y="5446302"/>
            <a:ext cx="1500737" cy="39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100794" tIns="50397" rIns="100794" bIns="50397">
            <a:spAutoFit/>
          </a:bodyPr>
          <a:lstStyle/>
          <a:p>
            <a:r>
              <a:rPr lang="en-US" sz="2000" dirty="0"/>
              <a:t>Exemplar 2</a:t>
            </a:r>
            <a:endParaRPr lang="en-US" dirty="0"/>
          </a:p>
        </p:txBody>
      </p:sp>
    </p:spTree>
    <p:extLst>
      <p:ext uri="{BB962C8B-B14F-4D97-AF65-F5344CB8AC3E}">
        <p14:creationId xmlns:p14="http://schemas.microsoft.com/office/powerpoint/2010/main" val="250674227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42925" y="2257425"/>
            <a:ext cx="8915400" cy="49530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endParaRPr kumimoji="0" lang="en-US" sz="1800" b="0" i="0" u="none" strike="noStrike" cap="none" normalizeH="0" baseline="0">
              <a:ln>
                <a:noFill/>
              </a:ln>
              <a:effectLst/>
              <a:latin typeface="Arial" pitchFamily="-111" charset="0"/>
            </a:endParaRPr>
          </a:p>
        </p:txBody>
      </p:sp>
      <p:pic>
        <p:nvPicPr>
          <p:cNvPr id="16" name="Picture 15" descr="stim2-8.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9265" y="2252183"/>
            <a:ext cx="5813751" cy="3272295"/>
          </a:xfrm>
          <a:prstGeom prst="rect">
            <a:avLst/>
          </a:prstGeom>
        </p:spPr>
      </p:pic>
      <p:sp>
        <p:nvSpPr>
          <p:cNvPr id="8" name="Title 3"/>
          <p:cNvSpPr txBox="1">
            <a:spLocks/>
          </p:cNvSpPr>
          <p:nvPr/>
        </p:nvSpPr>
        <p:spPr>
          <a:xfrm>
            <a:off x="487712" y="353205"/>
            <a:ext cx="9069705" cy="1260475"/>
          </a:xfrm>
          <a:prstGeom prst="rect">
            <a:avLst/>
          </a:prstGeom>
        </p:spPr>
        <p:txBody>
          <a:bodyPr vert="horz" lIns="100794" tIns="50397" rIns="100794" bIns="5039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rial"/>
                <a:cs typeface="Arial"/>
              </a:rPr>
              <a:t>New Objects: Basic Level Learning</a:t>
            </a:r>
            <a:endParaRPr lang="en-US" dirty="0">
              <a:latin typeface="Arial"/>
              <a:cs typeface="Arial"/>
            </a:endParaRPr>
          </a:p>
        </p:txBody>
      </p:sp>
      <p:pic>
        <p:nvPicPr>
          <p:cNvPr id="9" name="Picture 8" descr="stim2-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500" y="3292429"/>
            <a:ext cx="5285228" cy="2974814"/>
          </a:xfrm>
          <a:prstGeom prst="rect">
            <a:avLst/>
          </a:prstGeom>
        </p:spPr>
      </p:pic>
      <p:pic>
        <p:nvPicPr>
          <p:cNvPr id="10" name="Picture 9" descr="stim2-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105" y="4396658"/>
            <a:ext cx="5285228" cy="2974814"/>
          </a:xfrm>
          <a:prstGeom prst="rect">
            <a:avLst/>
          </a:prstGeom>
        </p:spPr>
      </p:pic>
      <p:pic>
        <p:nvPicPr>
          <p:cNvPr id="11" name="Picture 10" descr="stim2-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4769" y="853033"/>
            <a:ext cx="5285228" cy="2974814"/>
          </a:xfrm>
          <a:prstGeom prst="rect">
            <a:avLst/>
          </a:prstGeom>
        </p:spPr>
      </p:pic>
      <p:pic>
        <p:nvPicPr>
          <p:cNvPr id="12" name="Picture 11" descr="stim2-4.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9385" y="1966268"/>
            <a:ext cx="5285228" cy="2974814"/>
          </a:xfrm>
          <a:prstGeom prst="rect">
            <a:avLst/>
          </a:prstGeom>
        </p:spPr>
      </p:pic>
      <p:pic>
        <p:nvPicPr>
          <p:cNvPr id="13" name="Picture 12" descr="stim2-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3540" y="3450596"/>
            <a:ext cx="5285228" cy="2974814"/>
          </a:xfrm>
          <a:prstGeom prst="rect">
            <a:avLst/>
          </a:prstGeom>
        </p:spPr>
      </p:pic>
      <p:pic>
        <p:nvPicPr>
          <p:cNvPr id="14" name="Picture 13" descr="stim2-6.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99712" y="4307605"/>
            <a:ext cx="5285228" cy="2974814"/>
          </a:xfrm>
          <a:prstGeom prst="rect">
            <a:avLst/>
          </a:prstGeom>
        </p:spPr>
      </p:pic>
      <p:pic>
        <p:nvPicPr>
          <p:cNvPr id="15" name="Picture 14" descr="stim2-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47634" y="1966268"/>
            <a:ext cx="5285228" cy="2974814"/>
          </a:xfrm>
          <a:prstGeom prst="rect">
            <a:avLst/>
          </a:prstGeom>
        </p:spPr>
      </p:pic>
      <p:pic>
        <p:nvPicPr>
          <p:cNvPr id="17" name="Picture 16" descr="stim2-9.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87712" y="983443"/>
            <a:ext cx="5285228" cy="2974814"/>
          </a:xfrm>
          <a:prstGeom prst="rect">
            <a:avLst/>
          </a:prstGeom>
        </p:spPr>
      </p:pic>
      <p:sp>
        <p:nvSpPr>
          <p:cNvPr id="18" name="TextBox 17"/>
          <p:cNvSpPr txBox="1"/>
          <p:nvPr/>
        </p:nvSpPr>
        <p:spPr>
          <a:xfrm>
            <a:off x="3694887" y="1619559"/>
            <a:ext cx="2624918" cy="481882"/>
          </a:xfrm>
          <a:prstGeom prst="rect">
            <a:avLst/>
          </a:prstGeom>
          <a:noFill/>
        </p:spPr>
        <p:txBody>
          <a:bodyPr wrap="none" lIns="100794" tIns="50397" rIns="100794" bIns="50397" rtlCol="0">
            <a:spAutoFit/>
          </a:bodyPr>
          <a:lstStyle/>
          <a:p>
            <a:r>
              <a:rPr lang="en-US" sz="2600" dirty="0">
                <a:latin typeface="Arial"/>
                <a:cs typeface="Arial"/>
              </a:rPr>
              <a:t>All Same Family</a:t>
            </a:r>
          </a:p>
        </p:txBody>
      </p:sp>
    </p:spTree>
    <p:extLst>
      <p:ext uri="{BB962C8B-B14F-4D97-AF65-F5344CB8AC3E}">
        <p14:creationId xmlns:p14="http://schemas.microsoft.com/office/powerpoint/2010/main" val="397830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390525" y="1571625"/>
            <a:ext cx="9220200" cy="548640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pPr>
            <a:endParaRPr kumimoji="0" lang="en-US" sz="1800" b="0" i="0" u="none" strike="noStrike" cap="none" normalizeH="0" baseline="0">
              <a:ln>
                <a:noFill/>
              </a:ln>
              <a:effectLst/>
              <a:latin typeface="Arial" pitchFamily="-111" charset="0"/>
            </a:endParaRPr>
          </a:p>
        </p:txBody>
      </p:sp>
      <p:sp>
        <p:nvSpPr>
          <p:cNvPr id="4" name="Title 3"/>
          <p:cNvSpPr>
            <a:spLocks noGrp="1"/>
          </p:cNvSpPr>
          <p:nvPr>
            <p:ph type="title"/>
          </p:nvPr>
        </p:nvSpPr>
        <p:spPr/>
        <p:txBody>
          <a:bodyPr/>
          <a:lstStyle/>
          <a:p>
            <a:r>
              <a:rPr lang="en-US" dirty="0" smtClean="0">
                <a:latin typeface="Arial"/>
                <a:cs typeface="Arial"/>
              </a:rPr>
              <a:t>Subfamily Learning</a:t>
            </a:r>
            <a:endParaRPr lang="en-US" dirty="0">
              <a:latin typeface="Arial"/>
              <a:cs typeface="Arial"/>
            </a:endParaRPr>
          </a:p>
        </p:txBody>
      </p:sp>
      <p:grpSp>
        <p:nvGrpSpPr>
          <p:cNvPr id="8" name="Group 7"/>
          <p:cNvGrpSpPr/>
          <p:nvPr/>
        </p:nvGrpSpPr>
        <p:grpSpPr>
          <a:xfrm>
            <a:off x="2175143" y="1711893"/>
            <a:ext cx="5868122" cy="2164604"/>
            <a:chOff x="-2074334" y="1417638"/>
            <a:chExt cx="13716000" cy="5927203"/>
          </a:xfrm>
        </p:grpSpPr>
        <p:pic>
          <p:nvPicPr>
            <p:cNvPr id="5" name="Picture 4" descr="stim1_1-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4334" y="1417638"/>
              <a:ext cx="9144000" cy="5143500"/>
            </a:xfrm>
            <a:prstGeom prst="rect">
              <a:avLst/>
            </a:prstGeom>
          </p:spPr>
        </p:pic>
        <p:pic>
          <p:nvPicPr>
            <p:cNvPr id="6" name="Picture 5" descr="stim1_1-2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9" y="2201341"/>
              <a:ext cx="9144000" cy="5143500"/>
            </a:xfrm>
            <a:prstGeom prst="rect">
              <a:avLst/>
            </a:prstGeom>
          </p:spPr>
        </p:pic>
        <p:pic>
          <p:nvPicPr>
            <p:cNvPr id="7" name="Picture 6" descr="stim1_1-49.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7666" y="1417638"/>
              <a:ext cx="9144000" cy="5143500"/>
            </a:xfrm>
            <a:prstGeom prst="rect">
              <a:avLst/>
            </a:prstGeom>
          </p:spPr>
        </p:pic>
      </p:grpSp>
      <p:grpSp>
        <p:nvGrpSpPr>
          <p:cNvPr id="9" name="Group 8"/>
          <p:cNvGrpSpPr/>
          <p:nvPr/>
        </p:nvGrpSpPr>
        <p:grpSpPr>
          <a:xfrm>
            <a:off x="-810206" y="4472166"/>
            <a:ext cx="6682578" cy="2309630"/>
            <a:chOff x="-3047999" y="1026583"/>
            <a:chExt cx="15134212" cy="6127751"/>
          </a:xfrm>
        </p:grpSpPr>
        <p:pic>
          <p:nvPicPr>
            <p:cNvPr id="10" name="Picture 9" descr="stim1_3-51.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42213" y="1047745"/>
              <a:ext cx="9144000" cy="5143500"/>
            </a:xfrm>
            <a:prstGeom prst="rect">
              <a:avLst/>
            </a:prstGeom>
          </p:spPr>
        </p:pic>
        <p:pic>
          <p:nvPicPr>
            <p:cNvPr id="11" name="Picture 10" descr="stim1_3-17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2010834"/>
              <a:ext cx="9144000" cy="5143500"/>
            </a:xfrm>
            <a:prstGeom prst="rect">
              <a:avLst/>
            </a:prstGeom>
          </p:spPr>
        </p:pic>
        <p:pic>
          <p:nvPicPr>
            <p:cNvPr id="12" name="Picture 11" descr="stim1_3-19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47999" y="1026583"/>
              <a:ext cx="9144000" cy="5143500"/>
            </a:xfrm>
            <a:prstGeom prst="rect">
              <a:avLst/>
            </a:prstGeom>
          </p:spPr>
        </p:pic>
      </p:grpSp>
      <p:grpSp>
        <p:nvGrpSpPr>
          <p:cNvPr id="13" name="Group 12"/>
          <p:cNvGrpSpPr/>
          <p:nvPr/>
        </p:nvGrpSpPr>
        <p:grpSpPr>
          <a:xfrm>
            <a:off x="3819525" y="4543425"/>
            <a:ext cx="6635826" cy="2217887"/>
            <a:chOff x="-3090333" y="1714500"/>
            <a:chExt cx="15028329" cy="5884345"/>
          </a:xfrm>
        </p:grpSpPr>
        <p:pic>
          <p:nvPicPr>
            <p:cNvPr id="14" name="Picture 13" descr="stim1_4-5.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90333" y="1714500"/>
              <a:ext cx="9144000" cy="5143500"/>
            </a:xfrm>
            <a:prstGeom prst="rect">
              <a:avLst/>
            </a:prstGeom>
          </p:spPr>
        </p:pic>
        <p:pic>
          <p:nvPicPr>
            <p:cNvPr id="15" name="Picture 14" descr="stim1_4-17.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1670" y="2455345"/>
              <a:ext cx="9144000" cy="5143500"/>
            </a:xfrm>
            <a:prstGeom prst="rect">
              <a:avLst/>
            </a:prstGeom>
          </p:spPr>
        </p:pic>
        <p:pic>
          <p:nvPicPr>
            <p:cNvPr id="16" name="Picture 15" descr="stim1_4-25.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93996" y="1714500"/>
              <a:ext cx="9144000" cy="5143500"/>
            </a:xfrm>
            <a:prstGeom prst="rect">
              <a:avLst/>
            </a:prstGeom>
          </p:spPr>
        </p:pic>
      </p:grpSp>
      <p:sp>
        <p:nvSpPr>
          <p:cNvPr id="17" name="TextBox 16"/>
          <p:cNvSpPr txBox="1"/>
          <p:nvPr/>
        </p:nvSpPr>
        <p:spPr>
          <a:xfrm>
            <a:off x="3991655" y="3643161"/>
            <a:ext cx="2167636" cy="481882"/>
          </a:xfrm>
          <a:prstGeom prst="rect">
            <a:avLst/>
          </a:prstGeom>
          <a:noFill/>
        </p:spPr>
        <p:txBody>
          <a:bodyPr wrap="none" lIns="100794" tIns="50397" rIns="100794" bIns="50397" rtlCol="0">
            <a:spAutoFit/>
          </a:bodyPr>
          <a:lstStyle/>
          <a:p>
            <a:r>
              <a:rPr lang="en-US" sz="2600" dirty="0">
                <a:latin typeface="Arial"/>
                <a:cs typeface="Arial"/>
              </a:rPr>
              <a:t>Sub-Family 1</a:t>
            </a:r>
          </a:p>
        </p:txBody>
      </p:sp>
      <p:sp>
        <p:nvSpPr>
          <p:cNvPr id="18" name="TextBox 17"/>
          <p:cNvSpPr txBox="1"/>
          <p:nvPr/>
        </p:nvSpPr>
        <p:spPr>
          <a:xfrm>
            <a:off x="1503636" y="6527239"/>
            <a:ext cx="2167636" cy="481882"/>
          </a:xfrm>
          <a:prstGeom prst="rect">
            <a:avLst/>
          </a:prstGeom>
          <a:noFill/>
        </p:spPr>
        <p:txBody>
          <a:bodyPr wrap="none" lIns="100794" tIns="50397" rIns="100794" bIns="50397" rtlCol="0">
            <a:spAutoFit/>
          </a:bodyPr>
          <a:lstStyle/>
          <a:p>
            <a:r>
              <a:rPr lang="en-US" sz="2600" dirty="0">
                <a:latin typeface="Arial"/>
                <a:cs typeface="Arial"/>
              </a:rPr>
              <a:t>Sub-Family 2</a:t>
            </a:r>
          </a:p>
        </p:txBody>
      </p:sp>
      <p:sp>
        <p:nvSpPr>
          <p:cNvPr id="19" name="TextBox 18"/>
          <p:cNvSpPr txBox="1"/>
          <p:nvPr/>
        </p:nvSpPr>
        <p:spPr>
          <a:xfrm>
            <a:off x="6029325" y="6524625"/>
            <a:ext cx="2167636" cy="481882"/>
          </a:xfrm>
          <a:prstGeom prst="rect">
            <a:avLst/>
          </a:prstGeom>
          <a:noFill/>
        </p:spPr>
        <p:txBody>
          <a:bodyPr wrap="none" lIns="100794" tIns="50397" rIns="100794" bIns="50397" rtlCol="0">
            <a:spAutoFit/>
          </a:bodyPr>
          <a:lstStyle/>
          <a:p>
            <a:r>
              <a:rPr lang="en-US" sz="2600" dirty="0">
                <a:latin typeface="Arial"/>
                <a:cs typeface="Arial"/>
              </a:rPr>
              <a:t>Sub-Family 3</a:t>
            </a:r>
          </a:p>
        </p:txBody>
      </p:sp>
    </p:spTree>
    <p:extLst>
      <p:ext uri="{BB962C8B-B14F-4D97-AF65-F5344CB8AC3E}">
        <p14:creationId xmlns:p14="http://schemas.microsoft.com/office/powerpoint/2010/main" val="123684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14" descr="ag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97286" y="2195327"/>
            <a:ext cx="966757" cy="7562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9" descr="sb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50854" y="2731029"/>
            <a:ext cx="1146577" cy="7562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 descr="so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46212" y="2491189"/>
            <a:ext cx="1017640" cy="75628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aa1"/>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056591" y="3055057"/>
            <a:ext cx="1220922" cy="756285"/>
          </a:xfrm>
          <a:prstGeom prst="rect">
            <a:avLst/>
          </a:prstGeom>
          <a:noFill/>
          <a:extLst>
            <a:ext uri="{909E8E84-426E-40dd-AFC4-6F175D3DCCD1}">
              <a14:hiddenFill xmlns:a14="http://schemas.microsoft.com/office/drawing/2010/main">
                <a:solidFill>
                  <a:srgbClr val="FFFFFF"/>
                </a:solidFill>
              </a14:hiddenFill>
            </a:ext>
          </a:extLst>
        </p:spPr>
      </p:pic>
      <p:sp>
        <p:nvSpPr>
          <p:cNvPr id="30" name="Slide Number Placeholder 3"/>
          <p:cNvSpPr>
            <a:spLocks noGrp="1"/>
          </p:cNvSpPr>
          <p:nvPr>
            <p:ph type="sldNum" sz="quarter" idx="12"/>
          </p:nvPr>
        </p:nvSpPr>
        <p:spPr/>
        <p:txBody>
          <a:bodyPr/>
          <a:lstStyle/>
          <a:p>
            <a:fld id="{94B63FDB-5E56-1540-A90F-D130934F97D9}" type="slidenum">
              <a:rPr lang="en-US"/>
              <a:pPr/>
              <a:t>38</a:t>
            </a:fld>
            <a:endParaRPr lang="en-US"/>
          </a:p>
        </p:txBody>
      </p:sp>
      <p:sp>
        <p:nvSpPr>
          <p:cNvPr id="78852" name="Rectangle 4"/>
          <p:cNvSpPr>
            <a:spLocks noChangeArrowheads="1"/>
          </p:cNvSpPr>
          <p:nvPr/>
        </p:nvSpPr>
        <p:spPr bwMode="auto">
          <a:xfrm>
            <a:off x="489876" y="336127"/>
            <a:ext cx="9069705"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0794" tIns="50397" rIns="100794" bIns="50397" anchor="ctr"/>
          <a:lstStyle/>
          <a:p>
            <a:pPr algn="ctr" eaLnBrk="1" hangingPunct="1"/>
            <a:r>
              <a:rPr lang="en-US" sz="4900" dirty="0"/>
              <a:t>Method</a:t>
            </a:r>
          </a:p>
        </p:txBody>
      </p:sp>
      <p:sp>
        <p:nvSpPr>
          <p:cNvPr id="78853" name="Line 5"/>
          <p:cNvSpPr>
            <a:spLocks noChangeShapeType="1"/>
          </p:cNvSpPr>
          <p:nvPr/>
        </p:nvSpPr>
        <p:spPr bwMode="auto">
          <a:xfrm>
            <a:off x="909770" y="5041900"/>
            <a:ext cx="814593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54" name="Line 6"/>
          <p:cNvSpPr>
            <a:spLocks noChangeShapeType="1"/>
          </p:cNvSpPr>
          <p:nvPr/>
        </p:nvSpPr>
        <p:spPr bwMode="auto">
          <a:xfrm flipV="1">
            <a:off x="909770" y="4285615"/>
            <a:ext cx="0" cy="75628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56" name="Text Box 8"/>
          <p:cNvSpPr txBox="1">
            <a:spLocks noChangeArrowheads="1"/>
          </p:cNvSpPr>
          <p:nvPr/>
        </p:nvSpPr>
        <p:spPr bwMode="auto">
          <a:xfrm>
            <a:off x="405898" y="2689013"/>
            <a:ext cx="1101489" cy="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2000" dirty="0">
                <a:solidFill>
                  <a:srgbClr val="008000"/>
                </a:solidFill>
                <a:cs typeface="Arial" charset="0"/>
              </a:rPr>
              <a:t>Pre-test</a:t>
            </a:r>
          </a:p>
        </p:txBody>
      </p:sp>
      <p:pic>
        <p:nvPicPr>
          <p:cNvPr id="78857" name="Picture 9"/>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89877" y="3109172"/>
            <a:ext cx="1004246" cy="1176443"/>
          </a:xfrm>
          <a:prstGeom prst="rect">
            <a:avLst/>
          </a:prstGeom>
          <a:noFill/>
          <a:extLst>
            <a:ext uri="{909E8E84-426E-40dd-AFC4-6F175D3DCCD1}">
              <a14:hiddenFill xmlns:a14="http://schemas.microsoft.com/office/drawing/2010/main">
                <a:solidFill>
                  <a:srgbClr val="FFFFFF"/>
                </a:solidFill>
              </a14:hiddenFill>
            </a:ext>
          </a:extLst>
        </p:spPr>
      </p:pic>
      <p:pic>
        <p:nvPicPr>
          <p:cNvPr id="78858" name="Picture 10"/>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58835" y="3109172"/>
            <a:ext cx="1004246" cy="1176443"/>
          </a:xfrm>
          <a:prstGeom prst="rect">
            <a:avLst/>
          </a:prstGeom>
          <a:noFill/>
          <a:extLst>
            <a:ext uri="{909E8E84-426E-40dd-AFC4-6F175D3DCCD1}">
              <a14:hiddenFill xmlns:a14="http://schemas.microsoft.com/office/drawing/2010/main">
                <a:solidFill>
                  <a:srgbClr val="FFFFFF"/>
                </a:solidFill>
              </a14:hiddenFill>
            </a:ext>
          </a:extLst>
        </p:spPr>
      </p:pic>
      <p:sp>
        <p:nvSpPr>
          <p:cNvPr id="78859" name="Text Box 11"/>
          <p:cNvSpPr txBox="1">
            <a:spLocks noChangeArrowheads="1"/>
          </p:cNvSpPr>
          <p:nvPr/>
        </p:nvSpPr>
        <p:spPr bwMode="auto">
          <a:xfrm>
            <a:off x="8474856" y="2689013"/>
            <a:ext cx="1215577" cy="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2000" dirty="0">
                <a:solidFill>
                  <a:srgbClr val="008000"/>
                </a:solidFill>
                <a:cs typeface="Arial" charset="0"/>
              </a:rPr>
              <a:t>Post-test</a:t>
            </a:r>
          </a:p>
        </p:txBody>
      </p:sp>
      <p:sp>
        <p:nvSpPr>
          <p:cNvPr id="78860" name="Line 12"/>
          <p:cNvSpPr>
            <a:spLocks noChangeShapeType="1"/>
          </p:cNvSpPr>
          <p:nvPr/>
        </p:nvSpPr>
        <p:spPr bwMode="auto">
          <a:xfrm flipV="1">
            <a:off x="9062707" y="4285615"/>
            <a:ext cx="0" cy="75628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1" name="Line 13"/>
          <p:cNvSpPr>
            <a:spLocks noChangeShapeType="1"/>
          </p:cNvSpPr>
          <p:nvPr/>
        </p:nvSpPr>
        <p:spPr bwMode="auto">
          <a:xfrm flipV="1">
            <a:off x="3177196" y="4285615"/>
            <a:ext cx="0" cy="75628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2" name="Line 14"/>
          <p:cNvSpPr>
            <a:spLocks noChangeShapeType="1"/>
          </p:cNvSpPr>
          <p:nvPr/>
        </p:nvSpPr>
        <p:spPr bwMode="auto">
          <a:xfrm flipV="1">
            <a:off x="4268920" y="4285615"/>
            <a:ext cx="0" cy="75628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3" name="Line 15"/>
          <p:cNvSpPr>
            <a:spLocks noChangeShapeType="1"/>
          </p:cNvSpPr>
          <p:nvPr/>
        </p:nvSpPr>
        <p:spPr bwMode="auto">
          <a:xfrm flipV="1">
            <a:off x="5360644" y="4285615"/>
            <a:ext cx="0" cy="75628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4" name="Line 16"/>
          <p:cNvSpPr>
            <a:spLocks noChangeShapeType="1"/>
          </p:cNvSpPr>
          <p:nvPr/>
        </p:nvSpPr>
        <p:spPr bwMode="auto">
          <a:xfrm flipV="1">
            <a:off x="6536346" y="4285615"/>
            <a:ext cx="0" cy="75628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5" name="Line 17"/>
          <p:cNvSpPr>
            <a:spLocks noChangeShapeType="1"/>
          </p:cNvSpPr>
          <p:nvPr/>
        </p:nvSpPr>
        <p:spPr bwMode="auto">
          <a:xfrm flipV="1">
            <a:off x="7803026" y="4285615"/>
            <a:ext cx="0" cy="75628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6" name="Line 18"/>
          <p:cNvSpPr>
            <a:spLocks noChangeShapeType="1"/>
          </p:cNvSpPr>
          <p:nvPr/>
        </p:nvSpPr>
        <p:spPr bwMode="auto">
          <a:xfrm flipV="1">
            <a:off x="2085472" y="4285615"/>
            <a:ext cx="0" cy="75628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7" name="Text Box 19"/>
          <p:cNvSpPr txBox="1">
            <a:spLocks noChangeArrowheads="1"/>
          </p:cNvSpPr>
          <p:nvPr/>
        </p:nvSpPr>
        <p:spPr bwMode="auto">
          <a:xfrm>
            <a:off x="664832" y="5209963"/>
            <a:ext cx="8929253" cy="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2000" dirty="0">
                <a:solidFill>
                  <a:srgbClr val="008000"/>
                </a:solidFill>
                <a:cs typeface="Arial" charset="0"/>
              </a:rPr>
              <a:t>Day 1</a:t>
            </a:r>
            <a:r>
              <a:rPr lang="en-US" sz="2000" dirty="0">
                <a:cs typeface="Arial" charset="0"/>
              </a:rPr>
              <a:t>	</a:t>
            </a:r>
            <a:r>
              <a:rPr lang="en-US" sz="2000" dirty="0">
                <a:solidFill>
                  <a:srgbClr val="3366FF"/>
                </a:solidFill>
                <a:cs typeface="Arial" charset="0"/>
              </a:rPr>
              <a:t>Day 2	 Day 3	  Day 4	    Day 5	       Day 6         Day 7       </a:t>
            </a:r>
            <a:r>
              <a:rPr lang="en-US" sz="2000" dirty="0">
                <a:solidFill>
                  <a:srgbClr val="008000"/>
                </a:solidFill>
                <a:cs typeface="Arial" charset="0"/>
              </a:rPr>
              <a:t>Day 8</a:t>
            </a:r>
          </a:p>
        </p:txBody>
      </p:sp>
      <p:sp>
        <p:nvSpPr>
          <p:cNvPr id="78868" name="Line 20"/>
          <p:cNvSpPr>
            <a:spLocks noChangeShapeType="1"/>
          </p:cNvSpPr>
          <p:nvPr/>
        </p:nvSpPr>
        <p:spPr bwMode="auto">
          <a:xfrm flipH="1">
            <a:off x="916768" y="6302375"/>
            <a:ext cx="310721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69" name="Text Box 21"/>
          <p:cNvSpPr txBox="1">
            <a:spLocks noChangeArrowheads="1"/>
          </p:cNvSpPr>
          <p:nvPr/>
        </p:nvSpPr>
        <p:spPr bwMode="auto">
          <a:xfrm>
            <a:off x="4191939" y="6050281"/>
            <a:ext cx="1476626" cy="40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2000">
                <a:cs typeface="Arial" charset="0"/>
              </a:rPr>
              <a:t>Two-weeks</a:t>
            </a:r>
          </a:p>
        </p:txBody>
      </p:sp>
      <p:sp>
        <p:nvSpPr>
          <p:cNvPr id="78870" name="Line 22"/>
          <p:cNvSpPr>
            <a:spLocks noChangeShapeType="1"/>
          </p:cNvSpPr>
          <p:nvPr/>
        </p:nvSpPr>
        <p:spPr bwMode="auto">
          <a:xfrm>
            <a:off x="5787535" y="6302375"/>
            <a:ext cx="319119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71" name="Text Box 23"/>
          <p:cNvSpPr txBox="1">
            <a:spLocks noChangeArrowheads="1"/>
          </p:cNvSpPr>
          <p:nvPr/>
        </p:nvSpPr>
        <p:spPr bwMode="auto">
          <a:xfrm>
            <a:off x="1924513" y="3613362"/>
            <a:ext cx="1120650" cy="39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2000" dirty="0">
                <a:solidFill>
                  <a:srgbClr val="3366FF"/>
                </a:solidFill>
                <a:cs typeface="Arial" charset="0"/>
              </a:rPr>
              <a:t>Training</a:t>
            </a:r>
          </a:p>
        </p:txBody>
      </p:sp>
      <p:sp>
        <p:nvSpPr>
          <p:cNvPr id="78872" name="Line 24"/>
          <p:cNvSpPr>
            <a:spLocks noChangeShapeType="1"/>
          </p:cNvSpPr>
          <p:nvPr/>
        </p:nvSpPr>
        <p:spPr bwMode="auto">
          <a:xfrm>
            <a:off x="2966371" y="3865457"/>
            <a:ext cx="4836655"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nchor="ctr"/>
          <a:lstStyle/>
          <a:p>
            <a:endParaRPr lang="en-US"/>
          </a:p>
        </p:txBody>
      </p:sp>
      <p:sp>
        <p:nvSpPr>
          <p:cNvPr id="78875" name="Text Box 27"/>
          <p:cNvSpPr txBox="1">
            <a:spLocks noChangeArrowheads="1"/>
          </p:cNvSpPr>
          <p:nvPr/>
        </p:nvSpPr>
        <p:spPr bwMode="auto">
          <a:xfrm>
            <a:off x="4331885" y="2438670"/>
            <a:ext cx="1080261" cy="32106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1500" dirty="0">
                <a:solidFill>
                  <a:srgbClr val="3366FF"/>
                </a:solidFill>
                <a:cs typeface="Arial" charset="0"/>
              </a:rPr>
              <a:t>Species C</a:t>
            </a:r>
          </a:p>
        </p:txBody>
      </p:sp>
      <p:sp>
        <p:nvSpPr>
          <p:cNvPr id="78876" name="Text Box 28"/>
          <p:cNvSpPr txBox="1">
            <a:spLocks noChangeArrowheads="1"/>
          </p:cNvSpPr>
          <p:nvPr/>
        </p:nvSpPr>
        <p:spPr bwMode="auto">
          <a:xfrm>
            <a:off x="2995223" y="2808059"/>
            <a:ext cx="1062766" cy="32106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1500" dirty="0">
                <a:solidFill>
                  <a:srgbClr val="3366FF"/>
                </a:solidFill>
                <a:cs typeface="Arial" charset="0"/>
              </a:rPr>
              <a:t>Species A</a:t>
            </a:r>
            <a:endParaRPr lang="en-US" sz="2000" dirty="0">
              <a:solidFill>
                <a:srgbClr val="3366FF"/>
              </a:solidFill>
              <a:cs typeface="Arial" charset="0"/>
            </a:endParaRPr>
          </a:p>
        </p:txBody>
      </p:sp>
      <p:sp>
        <p:nvSpPr>
          <p:cNvPr id="78878" name="Text Box 30"/>
          <p:cNvSpPr txBox="1">
            <a:spLocks noChangeArrowheads="1"/>
          </p:cNvSpPr>
          <p:nvPr/>
        </p:nvSpPr>
        <p:spPr bwMode="auto">
          <a:xfrm>
            <a:off x="5423608" y="2144559"/>
            <a:ext cx="1080261" cy="32106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1500" dirty="0">
                <a:solidFill>
                  <a:srgbClr val="3366FF"/>
                </a:solidFill>
                <a:cs typeface="Arial" charset="0"/>
              </a:rPr>
              <a:t>Species D</a:t>
            </a:r>
          </a:p>
        </p:txBody>
      </p:sp>
      <p:sp>
        <p:nvSpPr>
          <p:cNvPr id="78880" name="Text Box 32"/>
          <p:cNvSpPr txBox="1">
            <a:spLocks noChangeArrowheads="1"/>
          </p:cNvSpPr>
          <p:nvPr/>
        </p:nvSpPr>
        <p:spPr bwMode="auto">
          <a:xfrm>
            <a:off x="6524080" y="1848697"/>
            <a:ext cx="1080261" cy="321069"/>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00794" tIns="50397" rIns="100794" bIns="50397">
            <a:spAutoFit/>
          </a:bodyPr>
          <a:lstStyle/>
          <a:p>
            <a:pPr eaLnBrk="1" hangingPunct="1"/>
            <a:r>
              <a:rPr lang="en-US" sz="1500" dirty="0">
                <a:solidFill>
                  <a:srgbClr val="3366FF"/>
                </a:solidFill>
                <a:cs typeface="Arial" charset="0"/>
              </a:rPr>
              <a:t>Species C</a:t>
            </a:r>
            <a:endParaRPr lang="en-US" sz="2000" dirty="0">
              <a:solidFill>
                <a:srgbClr val="3366FF"/>
              </a:solidFill>
              <a:cs typeface="Arial" charset="0"/>
            </a:endParaRPr>
          </a:p>
        </p:txBody>
      </p:sp>
    </p:spTree>
    <p:extLst>
      <p:ext uri="{BB962C8B-B14F-4D97-AF65-F5344CB8AC3E}">
        <p14:creationId xmlns:p14="http://schemas.microsoft.com/office/powerpoint/2010/main" val="31502156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008000"/>
                </a:solidFill>
              </a:rPr>
              <a:t>Pre- and Post-Test</a:t>
            </a:r>
            <a:br>
              <a:rPr lang="en-US" dirty="0" smtClean="0">
                <a:solidFill>
                  <a:srgbClr val="008000"/>
                </a:solidFill>
              </a:rPr>
            </a:br>
            <a:r>
              <a:rPr lang="en-US" dirty="0" smtClean="0">
                <a:solidFill>
                  <a:srgbClr val="008000"/>
                </a:solidFill>
              </a:rPr>
              <a:t>Species Matching</a:t>
            </a:r>
          </a:p>
          <a:p>
            <a:pPr lvl="1"/>
            <a:r>
              <a:rPr lang="en-US" dirty="0" smtClean="0">
                <a:solidFill>
                  <a:srgbClr val="008000"/>
                </a:solidFill>
              </a:rPr>
              <a:t>Compare Trained Family</a:t>
            </a:r>
            <a:br>
              <a:rPr lang="en-US" dirty="0" smtClean="0">
                <a:solidFill>
                  <a:srgbClr val="008000"/>
                </a:solidFill>
              </a:rPr>
            </a:br>
            <a:r>
              <a:rPr lang="en-US" dirty="0" smtClean="0">
                <a:solidFill>
                  <a:srgbClr val="008000"/>
                </a:solidFill>
              </a:rPr>
              <a:t>(top-down effects present)</a:t>
            </a:r>
            <a:br>
              <a:rPr lang="en-US" dirty="0" smtClean="0">
                <a:solidFill>
                  <a:srgbClr val="008000"/>
                </a:solidFill>
              </a:rPr>
            </a:br>
            <a:r>
              <a:rPr lang="en-US" dirty="0" smtClean="0">
                <a:solidFill>
                  <a:srgbClr val="008000"/>
                </a:solidFill>
              </a:rPr>
              <a:t>vs.</a:t>
            </a:r>
          </a:p>
          <a:p>
            <a:pPr lvl="1"/>
            <a:r>
              <a:rPr lang="en-US" dirty="0" smtClean="0">
                <a:solidFill>
                  <a:srgbClr val="008000"/>
                </a:solidFill>
              </a:rPr>
              <a:t>Untrained Family</a:t>
            </a:r>
            <a:br>
              <a:rPr lang="en-US" dirty="0" smtClean="0">
                <a:solidFill>
                  <a:srgbClr val="008000"/>
                </a:solidFill>
              </a:rPr>
            </a:br>
            <a:r>
              <a:rPr lang="en-US" dirty="0" smtClean="0">
                <a:solidFill>
                  <a:srgbClr val="008000"/>
                </a:solidFill>
              </a:rPr>
              <a:t>(top-down effects absent)</a:t>
            </a:r>
          </a:p>
          <a:p>
            <a:endParaRPr lang="en-US" dirty="0" smtClean="0"/>
          </a:p>
          <a:p>
            <a:endParaRPr lang="en-US" dirty="0"/>
          </a:p>
          <a:p>
            <a:r>
              <a:rPr lang="en-US" dirty="0" smtClean="0">
                <a:solidFill>
                  <a:srgbClr val="3366FF"/>
                </a:solidFill>
              </a:rPr>
              <a:t>Space Invader Training Task</a:t>
            </a:r>
          </a:p>
        </p:txBody>
      </p:sp>
      <p:pic>
        <p:nvPicPr>
          <p:cNvPr id="4" name="Picture 3"/>
          <p:cNvPicPr>
            <a:picLocks noChangeAspect="1"/>
          </p:cNvPicPr>
          <p:nvPr/>
        </p:nvPicPr>
        <p:blipFill>
          <a:blip r:embed="rId3"/>
          <a:stretch>
            <a:fillRect/>
          </a:stretch>
        </p:blipFill>
        <p:spPr>
          <a:xfrm>
            <a:off x="6511741" y="651269"/>
            <a:ext cx="3061837" cy="3313143"/>
          </a:xfrm>
          <a:prstGeom prst="rect">
            <a:avLst/>
          </a:prstGeom>
          <a:ln w="19050">
            <a:solidFill>
              <a:srgbClr val="008000"/>
            </a:solidFill>
          </a:ln>
        </p:spPr>
      </p:pic>
    </p:spTree>
    <p:extLst>
      <p:ext uri="{BB962C8B-B14F-4D97-AF65-F5344CB8AC3E}">
        <p14:creationId xmlns:p14="http://schemas.microsoft.com/office/powerpoint/2010/main" val="30550651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Functions in One Circuit</a:t>
            </a:r>
            <a:endParaRPr lang="en-US" dirty="0"/>
          </a:p>
        </p:txBody>
      </p:sp>
      <p:sp>
        <p:nvSpPr>
          <p:cNvPr id="3" name="Content Placeholder 2"/>
          <p:cNvSpPr>
            <a:spLocks noGrp="1"/>
          </p:cNvSpPr>
          <p:nvPr>
            <p:ph idx="1"/>
          </p:nvPr>
        </p:nvSpPr>
        <p:spPr/>
        <p:txBody>
          <a:bodyPr/>
          <a:lstStyle/>
          <a:p>
            <a:r>
              <a:rPr lang="en-US" dirty="0" smtClean="0"/>
              <a:t>Top-down / bottom-up attentional dynamics: deep layers particularly important for top-down.</a:t>
            </a:r>
          </a:p>
          <a:p>
            <a:endParaRPr lang="en-US" dirty="0"/>
          </a:p>
          <a:p>
            <a:r>
              <a:rPr lang="en-US" dirty="0" smtClean="0"/>
              <a:t>Predictive learning based on t-1 context representations (SRN), also in deep layers.</a:t>
            </a:r>
          </a:p>
          <a:p>
            <a:endParaRPr lang="en-US" dirty="0"/>
          </a:p>
          <a:p>
            <a:r>
              <a:rPr lang="en-US" dirty="0" smtClean="0"/>
              <a:t>Thalamic relay cells (TRC) are substrate for local auto-encoder learning.</a:t>
            </a:r>
            <a:endParaRPr lang="en-US" dirty="0"/>
          </a:p>
        </p:txBody>
      </p:sp>
    </p:spTree>
    <p:extLst>
      <p:ext uri="{BB962C8B-B14F-4D97-AF65-F5344CB8AC3E}">
        <p14:creationId xmlns:p14="http://schemas.microsoft.com/office/powerpoint/2010/main" val="23128063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Training Data</a:t>
            </a:r>
            <a:endParaRPr lang="en-US" dirty="0"/>
          </a:p>
        </p:txBody>
      </p:sp>
      <p:pic>
        <p:nvPicPr>
          <p:cNvPr id="4" name="Content Placeholder 3" descr="Screen Shot 2015-06-16 at 9.25.20 PM.png"/>
          <p:cNvPicPr>
            <a:picLocks noGrp="1" noChangeAspect="1"/>
          </p:cNvPicPr>
          <p:nvPr>
            <p:ph idx="1"/>
          </p:nvPr>
        </p:nvPicPr>
        <p:blipFill>
          <a:blip r:embed="rId2" cstate="screen">
            <a:extLst>
              <a:ext uri="{28A0092B-C50C-407E-A947-70E740481C1C}">
                <a14:useLocalDpi xmlns:a14="http://schemas.microsoft.com/office/drawing/2010/main"/>
              </a:ext>
            </a:extLst>
          </a:blip>
          <a:srcRect l="-4127" r="-4127"/>
          <a:stretch>
            <a:fillRect/>
          </a:stretch>
        </p:blipFill>
        <p:spPr/>
      </p:pic>
    </p:spTree>
    <p:extLst>
      <p:ext uri="{BB962C8B-B14F-4D97-AF65-F5344CB8AC3E}">
        <p14:creationId xmlns:p14="http://schemas.microsoft.com/office/powerpoint/2010/main" val="2731308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965200"/>
          </a:xfrm>
        </p:spPr>
        <p:txBody>
          <a:bodyPr/>
          <a:lstStyle/>
          <a:p>
            <a:r>
              <a:rPr lang="en-US" dirty="0" smtClean="0"/>
              <a:t>Scaling Performance</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95325" y="1571625"/>
            <a:ext cx="5101166" cy="4989513"/>
          </a:xfrm>
        </p:spPr>
      </p:pic>
      <p:sp>
        <p:nvSpPr>
          <p:cNvPr id="5" name="TextBox 4"/>
          <p:cNvSpPr txBox="1"/>
          <p:nvPr/>
        </p:nvSpPr>
        <p:spPr>
          <a:xfrm>
            <a:off x="6029325" y="1571625"/>
            <a:ext cx="3581400" cy="1137542"/>
          </a:xfrm>
          <a:prstGeom prst="rect">
            <a:avLst/>
          </a:prstGeom>
          <a:noFill/>
        </p:spPr>
        <p:txBody>
          <a:bodyPr wrap="square" rtlCol="0">
            <a:spAutoFit/>
          </a:bodyPr>
          <a:lstStyle/>
          <a:p>
            <a:r>
              <a:rPr lang="en-US" sz="2400" dirty="0" smtClean="0"/>
              <a:t>Important to retain lower resolution while adding higher resolution inputs</a:t>
            </a:r>
            <a:endParaRPr lang="en-US" sz="2400" dirty="0"/>
          </a:p>
        </p:txBody>
      </p:sp>
    </p:spTree>
    <p:extLst>
      <p:ext uri="{BB962C8B-B14F-4D97-AF65-F5344CB8AC3E}">
        <p14:creationId xmlns:p14="http://schemas.microsoft.com/office/powerpoint/2010/main" val="320508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Targets Come From?</a:t>
            </a:r>
            <a:endParaRPr lang="en-US" dirty="0"/>
          </a:p>
        </p:txBody>
      </p:sp>
      <p:pic>
        <p:nvPicPr>
          <p:cNvPr id="4" name="Content Placeholder 3" descr="fig_expect_outcome_errs.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486" r="-847"/>
          <a:stretch/>
        </p:blipFill>
        <p:spPr>
          <a:xfrm>
            <a:off x="1154515" y="1770066"/>
            <a:ext cx="7792959" cy="4989513"/>
          </a:xfrm>
        </p:spPr>
      </p:pic>
    </p:spTree>
    <p:extLst>
      <p:ext uri="{BB962C8B-B14F-4D97-AF65-F5344CB8AC3E}">
        <p14:creationId xmlns:p14="http://schemas.microsoft.com/office/powerpoint/2010/main" val="4601640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Bootstrap Solution</a:t>
            </a:r>
            <a:endParaRPr lang="en-US" dirty="0"/>
          </a:p>
        </p:txBody>
      </p:sp>
      <p:sp>
        <p:nvSpPr>
          <p:cNvPr id="3" name="Content Placeholder 2"/>
          <p:cNvSpPr>
            <a:spLocks noGrp="1"/>
          </p:cNvSpPr>
          <p:nvPr>
            <p:ph idx="1"/>
          </p:nvPr>
        </p:nvSpPr>
        <p:spPr/>
        <p:txBody>
          <a:bodyPr/>
          <a:lstStyle/>
          <a:p>
            <a:pPr marL="107916" indent="0">
              <a:buNone/>
            </a:pPr>
            <a:r>
              <a:rPr lang="en-US" dirty="0" smtClean="0"/>
              <a:t>How do the high-level “outputs” get active?</a:t>
            </a:r>
          </a:p>
          <a:p>
            <a:pPr lvl="1"/>
            <a:r>
              <a:rPr lang="en-US" dirty="0" smtClean="0"/>
              <a:t>From a sensory modality (e.g., auditory input)</a:t>
            </a:r>
          </a:p>
          <a:p>
            <a:pPr lvl="1"/>
            <a:r>
              <a:rPr lang="en-US" dirty="0" smtClean="0"/>
              <a:t>Infinite regress: need high-level training of that!</a:t>
            </a:r>
          </a:p>
          <a:p>
            <a:pPr lvl="1"/>
            <a:r>
              <a:rPr lang="en-US" dirty="0" smtClean="0"/>
              <a:t>Solution: need to bootstrap our way up to multi-modal mutual-training systems (c.f., Becker, de Sa)</a:t>
            </a:r>
          </a:p>
          <a:p>
            <a:pPr marL="107916" indent="0">
              <a:buNone/>
            </a:pPr>
            <a:endParaRPr lang="en-US" dirty="0"/>
          </a:p>
          <a:p>
            <a:pPr marL="107916" indent="0">
              <a:buNone/>
            </a:pPr>
            <a:r>
              <a:rPr lang="en-US" dirty="0" smtClean="0"/>
              <a:t>Now we just need a way for sensory modalities to train themselves…  and </a:t>
            </a:r>
            <a:r>
              <a:rPr lang="en-US" dirty="0" err="1" smtClean="0"/>
              <a:t>Hebbian</a:t>
            </a:r>
            <a:r>
              <a:rPr lang="en-US" dirty="0" smtClean="0"/>
              <a:t> learning isn’t up to the task.</a:t>
            </a:r>
            <a:endParaRPr lang="en-US" dirty="0"/>
          </a:p>
        </p:txBody>
      </p:sp>
    </p:spTree>
    <p:extLst>
      <p:ext uri="{BB962C8B-B14F-4D97-AF65-F5344CB8AC3E}">
        <p14:creationId xmlns:p14="http://schemas.microsoft.com/office/powerpoint/2010/main" val="24409129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_leabra_deep5aed_multi_modal.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685" r="-764"/>
          <a:stretch/>
        </p:blipFill>
        <p:spPr>
          <a:xfrm>
            <a:off x="1228728" y="657229"/>
            <a:ext cx="7501159" cy="6319321"/>
          </a:xfrm>
        </p:spPr>
      </p:pic>
    </p:spTree>
    <p:extLst>
      <p:ext uri="{BB962C8B-B14F-4D97-AF65-F5344CB8AC3E}">
        <p14:creationId xmlns:p14="http://schemas.microsoft.com/office/powerpoint/2010/main" val="28887448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Thalamic Auto-Encoders</a:t>
            </a:r>
            <a:br>
              <a:rPr lang="en-US" dirty="0" smtClean="0"/>
            </a:br>
            <a:r>
              <a:rPr lang="en-US" sz="3600" dirty="0"/>
              <a:t>(</a:t>
            </a:r>
            <a:r>
              <a:rPr lang="en-US" sz="3600" i="1" dirty="0"/>
              <a:t>Deep5aed</a:t>
            </a:r>
            <a:r>
              <a:rPr lang="en-US" sz="3600" dirty="0"/>
              <a:t>: Deep5b Auto Error Driven)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47728" y="1800228"/>
            <a:ext cx="3619645" cy="4989513"/>
          </a:xfrm>
        </p:spPr>
      </p:pic>
      <p:sp>
        <p:nvSpPr>
          <p:cNvPr id="5" name="TextBox 4"/>
          <p:cNvSpPr txBox="1"/>
          <p:nvPr/>
        </p:nvSpPr>
        <p:spPr>
          <a:xfrm>
            <a:off x="4886325" y="1952626"/>
            <a:ext cx="4495800" cy="4609234"/>
          </a:xfrm>
          <a:prstGeom prst="rect">
            <a:avLst/>
          </a:prstGeom>
          <a:noFill/>
        </p:spPr>
        <p:txBody>
          <a:bodyPr wrap="square" lIns="91410" tIns="45706" rIns="91410" bIns="45706" rtlCol="0">
            <a:spAutoFit/>
          </a:bodyPr>
          <a:lstStyle/>
          <a:p>
            <a:r>
              <a:rPr lang="en-US" sz="2400" dirty="0"/>
              <a:t>Each layer learns by auto-encoding the layer below (c.f., restricted Boltzmann machines)</a:t>
            </a:r>
          </a:p>
          <a:p>
            <a:endParaRPr lang="en-US" sz="2400" dirty="0"/>
          </a:p>
          <a:p>
            <a:r>
              <a:rPr lang="en-US" sz="2400" dirty="0"/>
              <a:t>Plus phase target: Deep layer 5b neocortical neurons (intrinsic bursting, 10Hz alpha rhythm): drivers of thalamic relay cell (TRC) firing at next feedforward layer (Sherman &amp; </a:t>
            </a:r>
            <a:r>
              <a:rPr lang="en-US" sz="2400" dirty="0" err="1"/>
              <a:t>Guillery</a:t>
            </a:r>
            <a:r>
              <a:rPr lang="en-US" sz="2400" dirty="0"/>
              <a:t>)</a:t>
            </a:r>
          </a:p>
          <a:p>
            <a:endParaRPr lang="en-US" sz="2400" dirty="0"/>
          </a:p>
          <a:p>
            <a:r>
              <a:rPr lang="en-US" sz="2400" dirty="0"/>
              <a:t>Minus phase: weaker but much more numerous layer 6 -&gt; TRC</a:t>
            </a:r>
          </a:p>
        </p:txBody>
      </p:sp>
    </p:spTree>
    <p:extLst>
      <p:ext uri="{BB962C8B-B14F-4D97-AF65-F5344CB8AC3E}">
        <p14:creationId xmlns:p14="http://schemas.microsoft.com/office/powerpoint/2010/main" val="36766118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Thalamic Auto-Encoders</a:t>
            </a:r>
            <a:br>
              <a:rPr lang="en-US" dirty="0" smtClean="0"/>
            </a:br>
            <a:r>
              <a:rPr lang="en-US" sz="3600" dirty="0"/>
              <a:t>(</a:t>
            </a:r>
            <a:r>
              <a:rPr lang="en-US" sz="3600" i="1" dirty="0"/>
              <a:t>Deep5aed</a:t>
            </a:r>
            <a:r>
              <a:rPr lang="en-US" sz="3600" dirty="0"/>
              <a:t>: Deep5b Auto Error Driven)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47728" y="1800228"/>
            <a:ext cx="3619645" cy="4989513"/>
          </a:xfrm>
        </p:spPr>
      </p:pic>
      <p:sp>
        <p:nvSpPr>
          <p:cNvPr id="5" name="TextBox 4"/>
          <p:cNvSpPr txBox="1"/>
          <p:nvPr/>
        </p:nvSpPr>
        <p:spPr>
          <a:xfrm>
            <a:off x="4733925" y="1952626"/>
            <a:ext cx="4876800" cy="4658435"/>
          </a:xfrm>
          <a:prstGeom prst="rect">
            <a:avLst/>
          </a:prstGeom>
          <a:noFill/>
        </p:spPr>
        <p:txBody>
          <a:bodyPr wrap="square" lIns="91410" tIns="45706" rIns="91410" bIns="45706" rtlCol="0">
            <a:spAutoFit/>
          </a:bodyPr>
          <a:lstStyle/>
          <a:p>
            <a:r>
              <a:rPr lang="en-US" sz="2400" dirty="0"/>
              <a:t>Advantages:</a:t>
            </a:r>
          </a:p>
          <a:p>
            <a:pPr marL="342794" indent="-342794">
              <a:buSzPct val="100000"/>
              <a:buFontTx/>
              <a:buChar char="-"/>
            </a:pPr>
            <a:r>
              <a:rPr lang="en-US" sz="2400" dirty="0"/>
              <a:t>Automatic, internal – / + phases</a:t>
            </a:r>
          </a:p>
          <a:p>
            <a:pPr marL="342794" indent="-342794">
              <a:buSzPct val="100000"/>
              <a:buFontTx/>
              <a:buChar char="-"/>
            </a:pPr>
            <a:r>
              <a:rPr lang="en-US" sz="2400" dirty="0"/>
              <a:t>deep5b bursting = amplification of error signals – each layer has own local error</a:t>
            </a:r>
          </a:p>
          <a:p>
            <a:pPr marL="342794" indent="-342794">
              <a:buSzPct val="100000"/>
              <a:buFontTx/>
              <a:buChar char="-"/>
            </a:pPr>
            <a:r>
              <a:rPr lang="en-US" sz="2400" dirty="0"/>
              <a:t>Encoding is done on reduced, transformed version of prior layer -&gt; greater abstraction</a:t>
            </a:r>
          </a:p>
          <a:p>
            <a:pPr marL="342794" indent="-342794">
              <a:buSzPct val="100000"/>
              <a:buFontTx/>
              <a:buChar char="-"/>
            </a:pPr>
            <a:r>
              <a:rPr lang="en-US" sz="2400" dirty="0"/>
              <a:t>Full bidirectional constraint satisfaction across network contributes to minus phase</a:t>
            </a:r>
          </a:p>
          <a:p>
            <a:pPr marL="342794" indent="-342794">
              <a:buSzPct val="100000"/>
              <a:buFontTx/>
              <a:buChar char="-"/>
            </a:pPr>
            <a:r>
              <a:rPr lang="en-US" sz="2400" i="1" dirty="0"/>
              <a:t>and</a:t>
            </a:r>
            <a:r>
              <a:rPr lang="en-US" sz="2400" dirty="0"/>
              <a:t> plus phase: supports both local and distal learning</a:t>
            </a:r>
          </a:p>
        </p:txBody>
      </p:sp>
    </p:spTree>
    <p:extLst>
      <p:ext uri="{BB962C8B-B14F-4D97-AF65-F5344CB8AC3E}">
        <p14:creationId xmlns:p14="http://schemas.microsoft.com/office/powerpoint/2010/main" val="203226212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Thalamic Auto-Encoders</a:t>
            </a:r>
            <a:br>
              <a:rPr lang="en-US" dirty="0" smtClean="0"/>
            </a:br>
            <a:r>
              <a:rPr lang="en-US" sz="3600" dirty="0"/>
              <a:t>(</a:t>
            </a:r>
            <a:r>
              <a:rPr lang="en-US" sz="3600" i="1" dirty="0"/>
              <a:t>Deep5aed</a:t>
            </a:r>
            <a:r>
              <a:rPr lang="en-US" sz="3600" dirty="0"/>
              <a:t>: Deep5b Auto Error Driven)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47728" y="1800228"/>
            <a:ext cx="3619645" cy="4989513"/>
          </a:xfrm>
        </p:spPr>
      </p:pic>
      <p:sp>
        <p:nvSpPr>
          <p:cNvPr id="5" name="TextBox 4"/>
          <p:cNvSpPr txBox="1"/>
          <p:nvPr/>
        </p:nvSpPr>
        <p:spPr>
          <a:xfrm>
            <a:off x="4733925" y="1952626"/>
            <a:ext cx="4876800" cy="3914890"/>
          </a:xfrm>
          <a:prstGeom prst="rect">
            <a:avLst/>
          </a:prstGeom>
          <a:noFill/>
        </p:spPr>
        <p:txBody>
          <a:bodyPr wrap="square" lIns="91410" tIns="45706" rIns="91410" bIns="45706" rtlCol="0">
            <a:spAutoFit/>
          </a:bodyPr>
          <a:lstStyle/>
          <a:p>
            <a:r>
              <a:rPr lang="en-US" sz="2400" dirty="0"/>
              <a:t>Advantages:</a:t>
            </a:r>
          </a:p>
          <a:p>
            <a:pPr marL="342794" indent="-342794">
              <a:buSzPct val="100000"/>
              <a:buFontTx/>
              <a:buChar char="-"/>
            </a:pPr>
            <a:r>
              <a:rPr lang="en-US" sz="2400" b="1" dirty="0"/>
              <a:t>Each layer is more strongly constrained – should improve generalization and overall robustness – e.g., object recognition operates on “2.5d sketch” of visual world, not just on pixels or </a:t>
            </a:r>
            <a:r>
              <a:rPr lang="en-US" sz="2400" b="1" dirty="0" err="1"/>
              <a:t>gabor</a:t>
            </a:r>
            <a:r>
              <a:rPr lang="en-US" sz="2400" b="1" dirty="0"/>
              <a:t> </a:t>
            </a:r>
            <a:r>
              <a:rPr lang="en-US" sz="2400" b="1" dirty="0" smtClean="0"/>
              <a:t>jets</a:t>
            </a:r>
          </a:p>
          <a:p>
            <a:pPr marL="342794" indent="-342794">
              <a:buSzPct val="100000"/>
              <a:buFontTx/>
              <a:buChar char="-"/>
            </a:pPr>
            <a:endParaRPr lang="en-US" sz="2400" b="1" dirty="0"/>
          </a:p>
          <a:p>
            <a:pPr marL="342794" indent="-342794">
              <a:buSzPct val="100000"/>
              <a:buFontTx/>
              <a:buChar char="-"/>
            </a:pPr>
            <a:r>
              <a:rPr lang="en-US" sz="2400" b="1" dirty="0" smtClean="0"/>
              <a:t>Fixes “adversarial image” problem?</a:t>
            </a:r>
            <a:endParaRPr lang="en-US" sz="2400" b="1" dirty="0"/>
          </a:p>
        </p:txBody>
      </p:sp>
    </p:spTree>
    <p:extLst>
      <p:ext uri="{BB962C8B-B14F-4D97-AF65-F5344CB8AC3E}">
        <p14:creationId xmlns:p14="http://schemas.microsoft.com/office/powerpoint/2010/main" val="197753594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LeabraTI</a:t>
            </a:r>
            <a:r>
              <a:rPr lang="en-US" dirty="0" smtClean="0"/>
              <a:t>: Learning Through Time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03253" y="1844451"/>
            <a:ext cx="9067799" cy="4840765"/>
          </a:xfrm>
        </p:spPr>
      </p:pic>
      <p:sp>
        <p:nvSpPr>
          <p:cNvPr id="4" name="Slide Number Placeholder 3"/>
          <p:cNvSpPr>
            <a:spLocks noGrp="1"/>
          </p:cNvSpPr>
          <p:nvPr>
            <p:ph type="sldNum" idx="12"/>
          </p:nvPr>
        </p:nvSpPr>
        <p:spPr/>
        <p:txBody>
          <a:bodyPr/>
          <a:lstStyle/>
          <a:p>
            <a:fld id="{5689AE7F-56EB-8D49-9914-836A4F709789}" type="slidenum">
              <a:rPr lang="en-US" smtClean="0"/>
              <a:pPr/>
              <a:t>48</a:t>
            </a:fld>
            <a:endParaRPr lang="en-US"/>
          </a:p>
        </p:txBody>
      </p:sp>
    </p:spTree>
    <p:extLst>
      <p:ext uri="{BB962C8B-B14F-4D97-AF65-F5344CB8AC3E}">
        <p14:creationId xmlns:p14="http://schemas.microsoft.com/office/powerpoint/2010/main" val="11119256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Application: Learning Early Visual Structure</a:t>
            </a:r>
            <a:endParaRPr lang="en-US"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12920" y="1800228"/>
            <a:ext cx="3650391" cy="4989513"/>
          </a:xfrm>
        </p:spPr>
      </p:pic>
      <p:pic>
        <p:nvPicPr>
          <p:cNvPr id="5" name="Content Placeholder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038728" y="1800228"/>
            <a:ext cx="3409181" cy="4989513"/>
          </a:xfrm>
          <a:prstGeom prst="rect">
            <a:avLst/>
          </a:prstGeom>
          <a:noFill/>
          <a:ln w="9525">
            <a:noFill/>
            <a:round/>
            <a:headEnd/>
            <a:tailEnd/>
          </a:ln>
          <a:effectLst/>
        </p:spPr>
      </p:pic>
    </p:spTree>
    <p:extLst>
      <p:ext uri="{BB962C8B-B14F-4D97-AF65-F5344CB8AC3E}">
        <p14:creationId xmlns:p14="http://schemas.microsoft.com/office/powerpoint/2010/main" val="26032694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889000"/>
          </a:xfrm>
        </p:spPr>
        <p:txBody>
          <a:bodyPr/>
          <a:lstStyle/>
          <a:p>
            <a:r>
              <a:rPr lang="en-US" dirty="0" smtClean="0"/>
              <a:t>Cognitively: What is Vision For?</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5325" y="1571625"/>
            <a:ext cx="5038725" cy="3359806"/>
          </a:xfrm>
          <a:prstGeom prst="rect">
            <a:avLst/>
          </a:prstGeom>
        </p:spPr>
      </p:pic>
      <p:pic>
        <p:nvPicPr>
          <p:cNvPr id="4" name="Content Placeholder 3"/>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677" r="-386"/>
          <a:stretch/>
        </p:blipFill>
        <p:spPr>
          <a:xfrm>
            <a:off x="619125" y="1495425"/>
            <a:ext cx="4619697" cy="4449759"/>
          </a:xfrm>
          <a:solidFill>
            <a:schemeClr val="bg1"/>
          </a:solidFill>
        </p:spPr>
      </p:pic>
      <p:sp>
        <p:nvSpPr>
          <p:cNvPr id="6" name="TextBox 5"/>
          <p:cNvSpPr txBox="1"/>
          <p:nvPr/>
        </p:nvSpPr>
        <p:spPr>
          <a:xfrm>
            <a:off x="5343525" y="5153025"/>
            <a:ext cx="4343400" cy="1716778"/>
          </a:xfrm>
          <a:prstGeom prst="rect">
            <a:avLst/>
          </a:prstGeom>
          <a:noFill/>
        </p:spPr>
        <p:txBody>
          <a:bodyPr wrap="square" rtlCol="0">
            <a:spAutoFit/>
          </a:bodyPr>
          <a:lstStyle/>
          <a:p>
            <a:r>
              <a:rPr lang="en-US" sz="2800" dirty="0" smtClean="0"/>
              <a:t>Vision is active, goal-driven, requires iterative, flexible parsing of complex visual scenes</a:t>
            </a:r>
            <a:endParaRPr lang="en-US" sz="2800" dirty="0"/>
          </a:p>
        </p:txBody>
      </p:sp>
    </p:spTree>
    <p:extLst>
      <p:ext uri="{BB962C8B-B14F-4D97-AF65-F5344CB8AC3E}">
        <p14:creationId xmlns:p14="http://schemas.microsoft.com/office/powerpoint/2010/main" val="2539461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 y="301625"/>
            <a:ext cx="9296399" cy="1262063"/>
          </a:xfrm>
        </p:spPr>
        <p:txBody>
          <a:bodyPr/>
          <a:lstStyle/>
          <a:p>
            <a:r>
              <a:rPr lang="en-US" sz="4000" dirty="0" smtClean="0"/>
              <a:t>Recurrent Processing -&gt; Consciousness</a:t>
            </a:r>
            <a:br>
              <a:rPr lang="en-US" sz="4000" dirty="0" smtClean="0"/>
            </a:br>
            <a:r>
              <a:rPr lang="en-US" sz="2800" dirty="0" smtClean="0"/>
              <a:t>(</a:t>
            </a:r>
            <a:r>
              <a:rPr lang="en-US" sz="2800" dirty="0" err="1" smtClean="0"/>
              <a:t>Lamme</a:t>
            </a:r>
            <a:r>
              <a:rPr lang="en-US" sz="2800" dirty="0" smtClean="0"/>
              <a:t>, 2006)</a:t>
            </a:r>
            <a:endParaRPr lang="en-US" sz="2800" dirty="0"/>
          </a:p>
        </p:txBody>
      </p:sp>
      <p:pic>
        <p:nvPicPr>
          <p:cNvPr id="4" name="Content Placeholder 3"/>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19125" y="1800225"/>
            <a:ext cx="4191393" cy="3078159"/>
          </a:xfrm>
        </p:spPr>
      </p:pic>
      <p:pic>
        <p:nvPicPr>
          <p:cNvPr id="5" name="Content Placeholder 3"/>
          <p:cNvPicPr>
            <a:picLocks noGrp="1"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4886325" y="1800225"/>
            <a:ext cx="4419600" cy="3080549"/>
          </a:xfrm>
          <a:prstGeom prst="rect">
            <a:avLst/>
          </a:prstGeom>
          <a:noFill/>
          <a:ln w="9525">
            <a:noFill/>
            <a:round/>
            <a:headEnd/>
            <a:tailEnd/>
          </a:ln>
          <a:effectLst/>
        </p:spPr>
      </p:pic>
      <p:sp>
        <p:nvSpPr>
          <p:cNvPr id="6" name="Content Placeholder 2"/>
          <p:cNvSpPr>
            <a:spLocks noGrp="1"/>
          </p:cNvSpPr>
          <p:nvPr/>
        </p:nvSpPr>
        <p:spPr bwMode="auto">
          <a:xfrm>
            <a:off x="542925" y="5153025"/>
            <a:ext cx="8839200" cy="21336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marL="431665" indent="-323749" algn="l" defTabSz="45705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3332" indent="-287248" algn="l" defTabSz="45705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996" indent="-215834" algn="l" defTabSz="45705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6663" indent="-215834" algn="l" defTabSz="45705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832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5386"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2444"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9502"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655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a:lstStyle>
          <a:p>
            <a:pPr marL="107916" indent="0">
              <a:lnSpc>
                <a:spcPct val="50000"/>
              </a:lnSpc>
              <a:buNone/>
            </a:pPr>
            <a:r>
              <a:rPr lang="en-US" sz="2000" dirty="0" smtClean="0"/>
              <a:t>Consciousness is </a:t>
            </a:r>
            <a:r>
              <a:rPr lang="en-US" sz="2000" i="1" dirty="0" smtClean="0"/>
              <a:t>Unitary</a:t>
            </a:r>
          </a:p>
          <a:p>
            <a:pPr marL="107916" indent="0">
              <a:lnSpc>
                <a:spcPct val="50000"/>
              </a:lnSpc>
              <a:buNone/>
            </a:pPr>
            <a:r>
              <a:rPr lang="en-US" sz="2000" dirty="0"/>
              <a:t>	</a:t>
            </a:r>
            <a:r>
              <a:rPr lang="en-US" sz="2000" dirty="0" smtClean="0"/>
              <a:t>Recurrence coordinates all areas on one thing (emerges via popular vote)</a:t>
            </a:r>
            <a:endParaRPr lang="en-US" sz="2000" dirty="0"/>
          </a:p>
          <a:p>
            <a:pPr marL="107916" indent="0">
              <a:lnSpc>
                <a:spcPct val="50000"/>
              </a:lnSpc>
              <a:buNone/>
            </a:pPr>
            <a:r>
              <a:rPr lang="en-US" sz="2000" dirty="0" smtClean="0"/>
              <a:t>Consciousness is </a:t>
            </a:r>
            <a:r>
              <a:rPr lang="en-US" sz="2000" i="1" dirty="0" smtClean="0"/>
              <a:t>Functional</a:t>
            </a:r>
          </a:p>
          <a:p>
            <a:pPr marL="107916" indent="0">
              <a:lnSpc>
                <a:spcPct val="50000"/>
              </a:lnSpc>
              <a:buNone/>
            </a:pPr>
            <a:r>
              <a:rPr lang="en-US" sz="2000" dirty="0" smtClean="0"/>
              <a:t>	Helps organize, prioritize behavior – “focusing” key for difficult problems</a:t>
            </a:r>
          </a:p>
          <a:p>
            <a:pPr marL="107916" indent="0">
              <a:lnSpc>
                <a:spcPct val="50000"/>
              </a:lnSpc>
              <a:buNone/>
            </a:pPr>
            <a:r>
              <a:rPr lang="en-US" sz="2000" dirty="0" smtClean="0"/>
              <a:t>Consciousness </a:t>
            </a:r>
            <a:r>
              <a:rPr lang="en-US" sz="2000" i="1" dirty="0"/>
              <a:t>F</a:t>
            </a:r>
            <a:r>
              <a:rPr lang="en-US" sz="2000" i="1" dirty="0" smtClean="0"/>
              <a:t>lows</a:t>
            </a:r>
          </a:p>
          <a:p>
            <a:pPr marL="107916" indent="0">
              <a:lnSpc>
                <a:spcPct val="50000"/>
              </a:lnSpc>
              <a:buNone/>
            </a:pPr>
            <a:r>
              <a:rPr lang="en-US" sz="2000" dirty="0"/>
              <a:t>	</a:t>
            </a:r>
            <a:r>
              <a:rPr lang="en-US" sz="2000" dirty="0" smtClean="0"/>
              <a:t>Temporal dynamics and information processing (multi-step cognition)</a:t>
            </a:r>
            <a:endParaRPr lang="en-US" sz="2000" dirty="0"/>
          </a:p>
        </p:txBody>
      </p:sp>
    </p:spTree>
    <p:extLst>
      <p:ext uri="{BB962C8B-B14F-4D97-AF65-F5344CB8AC3E}">
        <p14:creationId xmlns:p14="http://schemas.microsoft.com/office/powerpoint/2010/main" val="15299196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and Consciousness</a:t>
            </a:r>
            <a:endParaRPr lang="en-US" dirty="0"/>
          </a:p>
        </p:txBody>
      </p:sp>
      <p:sp>
        <p:nvSpPr>
          <p:cNvPr id="3" name="Content Placeholder 2"/>
          <p:cNvSpPr>
            <a:spLocks noGrp="1"/>
          </p:cNvSpPr>
          <p:nvPr>
            <p:ph idx="1"/>
          </p:nvPr>
        </p:nvSpPr>
        <p:spPr/>
        <p:txBody>
          <a:bodyPr/>
          <a:lstStyle/>
          <a:p>
            <a:pPr marL="107916" indent="0">
              <a:buNone/>
            </a:pPr>
            <a:r>
              <a:rPr lang="en-US" dirty="0" smtClean="0"/>
              <a:t>Recurrent dynamics / consciousness supports goal-driven top-down interaction with bottom-up visual processing: How to capture in a model?</a:t>
            </a:r>
          </a:p>
          <a:p>
            <a:r>
              <a:rPr lang="en-US" dirty="0" smtClean="0"/>
              <a:t>Superficial cortical layers = basic Hopfield / Boltzmann style recurrent network</a:t>
            </a:r>
          </a:p>
          <a:p>
            <a:r>
              <a:rPr lang="en-US" dirty="0" smtClean="0"/>
              <a:t>Deep cortical layers &amp; thalamus = specialized attentional network, key for robust, flexible </a:t>
            </a:r>
            <a:r>
              <a:rPr lang="en-US" dirty="0" err="1" smtClean="0"/>
              <a:t>attn</a:t>
            </a:r>
            <a:endParaRPr lang="en-US" dirty="0" smtClean="0"/>
          </a:p>
          <a:p>
            <a:endParaRPr lang="en-US" dirty="0"/>
          </a:p>
        </p:txBody>
      </p:sp>
    </p:spTree>
    <p:extLst>
      <p:ext uri="{BB962C8B-B14F-4D97-AF65-F5344CB8AC3E}">
        <p14:creationId xmlns:p14="http://schemas.microsoft.com/office/powerpoint/2010/main" val="26700670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Superficial Attractor / Constraint Satisfaction Network</a:t>
            </a:r>
            <a:endParaRPr lang="en-US" dirty="0"/>
          </a:p>
        </p:txBody>
      </p:sp>
      <p:pic>
        <p:nvPicPr>
          <p:cNvPr id="4" name="Content Placeholder 3" descr="fig_deepleabra_v1_v2_v4_super.png"/>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t="1687" b="-207"/>
          <a:stretch/>
        </p:blipFill>
        <p:spPr>
          <a:xfrm>
            <a:off x="466725" y="2105025"/>
            <a:ext cx="9067799" cy="2517701"/>
          </a:xfrm>
        </p:spPr>
      </p:pic>
      <p:sp>
        <p:nvSpPr>
          <p:cNvPr id="5" name="TextBox 4"/>
          <p:cNvSpPr txBox="1"/>
          <p:nvPr/>
        </p:nvSpPr>
        <p:spPr>
          <a:xfrm>
            <a:off x="466725" y="4924425"/>
            <a:ext cx="9067800" cy="2121812"/>
          </a:xfrm>
          <a:prstGeom prst="rect">
            <a:avLst/>
          </a:prstGeom>
          <a:noFill/>
        </p:spPr>
        <p:txBody>
          <a:bodyPr wrap="square" rtlCol="0">
            <a:spAutoFit/>
          </a:bodyPr>
          <a:lstStyle/>
          <a:p>
            <a:r>
              <a:rPr lang="en-US" sz="2800" dirty="0" smtClean="0"/>
              <a:t>Computationally captured by Hopfield / (Deterministic) Boltzmann Machine models..</a:t>
            </a:r>
          </a:p>
          <a:p>
            <a:endParaRPr lang="en-US" sz="2800" dirty="0"/>
          </a:p>
          <a:p>
            <a:r>
              <a:rPr lang="en-US" sz="2800" dirty="0" smtClean="0"/>
              <a:t>Except that cortical pyramidal neurons are only excitatory – need inhibitory interneurons</a:t>
            </a:r>
            <a:endParaRPr lang="en-US" sz="2800" dirty="0"/>
          </a:p>
        </p:txBody>
      </p:sp>
    </p:spTree>
    <p:extLst>
      <p:ext uri="{BB962C8B-B14F-4D97-AF65-F5344CB8AC3E}">
        <p14:creationId xmlns:p14="http://schemas.microsoft.com/office/powerpoint/2010/main" val="37898932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Leabra</a:t>
            </a:r>
            <a:r>
              <a:rPr lang="en-US" dirty="0" smtClean="0"/>
              <a:t> Biologically-based   Cognitive Architecture</a:t>
            </a:r>
            <a:endParaRPr lang="en-US" dirty="0"/>
          </a:p>
        </p:txBody>
      </p:sp>
      <p:pic>
        <p:nvPicPr>
          <p:cNvPr id="5" name="Content Placeholder 4"/>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619125" y="1724024"/>
            <a:ext cx="4404983" cy="4092622"/>
          </a:xfrm>
        </p:spPr>
      </p:pic>
      <p:sp>
        <p:nvSpPr>
          <p:cNvPr id="4" name="Slide Number Placeholder 3"/>
          <p:cNvSpPr>
            <a:spLocks noGrp="1"/>
          </p:cNvSpPr>
          <p:nvPr>
            <p:ph type="sldNum" idx="12"/>
          </p:nvPr>
        </p:nvSpPr>
        <p:spPr/>
        <p:txBody>
          <a:bodyPr/>
          <a:lstStyle/>
          <a:p>
            <a:fld id="{5689AE7F-56EB-8D49-9914-836A4F709789}" type="slidenum">
              <a:rPr lang="en-US" smtClean="0"/>
              <a:pPr/>
              <a:t>9</a:t>
            </a:fld>
            <a:endParaRPr lang="en-US"/>
          </a:p>
        </p:txBody>
      </p:sp>
      <p:pic>
        <p:nvPicPr>
          <p:cNvPr id="6" name="Content Placeholder 7"/>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5153977" y="1983728"/>
            <a:ext cx="4288405" cy="3530273"/>
          </a:xfrm>
          <a:prstGeom prst="rect">
            <a:avLst/>
          </a:prstGeom>
          <a:noFill/>
          <a:ln w="9525">
            <a:noFill/>
            <a:round/>
            <a:headEnd/>
            <a:tailEnd/>
          </a:ln>
          <a:effectLst/>
        </p:spPr>
      </p:pic>
      <p:sp>
        <p:nvSpPr>
          <p:cNvPr id="7" name="TextBox 6"/>
          <p:cNvSpPr txBox="1"/>
          <p:nvPr/>
        </p:nvSpPr>
        <p:spPr>
          <a:xfrm>
            <a:off x="619125" y="5991228"/>
            <a:ext cx="8823257" cy="1145979"/>
          </a:xfrm>
          <a:prstGeom prst="rect">
            <a:avLst/>
          </a:prstGeom>
          <a:noFill/>
        </p:spPr>
        <p:txBody>
          <a:bodyPr wrap="square" lIns="100706" tIns="50355" rIns="100706" bIns="50355" rtlCol="0">
            <a:spAutoFit/>
          </a:bodyPr>
          <a:lstStyle/>
          <a:p>
            <a:r>
              <a:rPr lang="en-US" dirty="0" smtClean="0"/>
              <a:t>Same framework accounts for wide range of cognitive neuroscience phenomena: perception, attention, motor control and action selection, learning &amp; memory, language, executive function – </a:t>
            </a:r>
            <a:r>
              <a:rPr lang="en-US" b="1" i="1" dirty="0" smtClean="0"/>
              <a:t>all built out of the same neurons.</a:t>
            </a:r>
          </a:p>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hlinkClick r:id="rId4"/>
              </a:rPr>
              <a:t>http://ccnbook.colorado.edu</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3596741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12769</TotalTime>
  <Words>1696</Words>
  <Application>Microsoft Macintosh PowerPoint</Application>
  <PresentationFormat>Custom</PresentationFormat>
  <Paragraphs>251</Paragraphs>
  <Slides>49</Slides>
  <Notes>7</Notes>
  <HiddenSlides>0</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ror_std_emerbrain</vt:lpstr>
      <vt:lpstr>Learning Through Time in the Thalamocortical Loops</vt:lpstr>
      <vt:lpstr>What do Thalamocortical Loops Do? (Sherman &amp; Guillery, 2006)</vt:lpstr>
      <vt:lpstr>Thalamocortical Mysteries</vt:lpstr>
      <vt:lpstr>Three Functions in One Circuit</vt:lpstr>
      <vt:lpstr>Cognitively: What is Vision For?</vt:lpstr>
      <vt:lpstr>Recurrent Processing -&gt; Consciousness (Lamme, 2006)</vt:lpstr>
      <vt:lpstr>Attention and Consciousness</vt:lpstr>
      <vt:lpstr>Superficial Attractor / Constraint Satisfaction Network</vt:lpstr>
      <vt:lpstr>Leabra Biologically-based   Cognitive Architecture</vt:lpstr>
      <vt:lpstr>Bidirectional Object Recognition (e.g., O’Reilly et al., 2013)</vt:lpstr>
      <vt:lpstr>Benefit of Bidirectionality: Robust to Partial Occlusion</vt:lpstr>
      <vt:lpstr>Human Data (Wyatte et al, 2012)</vt:lpstr>
      <vt:lpstr>But…</vt:lpstr>
      <vt:lpstr>Deep Dominates Feedback</vt:lpstr>
      <vt:lpstr>Deep Attentional Dynamics (Reynolds &amp; Heeger, 2009; Grossberg, 1999)</vt:lpstr>
      <vt:lpstr>DeepLeabra</vt:lpstr>
      <vt:lpstr>TI: Key Biological Data</vt:lpstr>
      <vt:lpstr>Nested Thalamic Auto-Encoders (Deep5aed: Deep5b Auto Error Driven)</vt:lpstr>
      <vt:lpstr>Auto-Encoder over Time:  Predictive Learning</vt:lpstr>
      <vt:lpstr>Thalamocortical Mysteries</vt:lpstr>
      <vt:lpstr>Current Results</vt:lpstr>
      <vt:lpstr>3D Virtual Reality Learning</vt:lpstr>
      <vt:lpstr>Very Preliminary Results..</vt:lpstr>
      <vt:lpstr>Predictive Auto-Encoding Supports Figure-Ground Segregation</vt:lpstr>
      <vt:lpstr>Full Brain Interactions: OFC, FEF..</vt:lpstr>
      <vt:lpstr>Problems with Recurrent Connectivity</vt:lpstr>
      <vt:lpstr>Summary: Two Networks in One</vt:lpstr>
      <vt:lpstr>TDLC Connections: Tim and Dave (ONR funding)</vt:lpstr>
      <vt:lpstr>Training Paradigm</vt:lpstr>
      <vt:lpstr>Thanks To</vt:lpstr>
      <vt:lpstr>Extras</vt:lpstr>
      <vt:lpstr>Curran Lab</vt:lpstr>
      <vt:lpstr>PowerPoint Presentation</vt:lpstr>
      <vt:lpstr>Experiment 1 Piloting</vt:lpstr>
      <vt:lpstr>PowerPoint Presentation</vt:lpstr>
      <vt:lpstr>PowerPoint Presentation</vt:lpstr>
      <vt:lpstr>Subfamily Learning</vt:lpstr>
      <vt:lpstr>PowerPoint Presentation</vt:lpstr>
      <vt:lpstr>Tasks</vt:lpstr>
      <vt:lpstr>Preliminary Training Data</vt:lpstr>
      <vt:lpstr>Scaling Performance</vt:lpstr>
      <vt:lpstr>Where do the Targets Come From?</vt:lpstr>
      <vt:lpstr>The Bootstrap Solution</vt:lpstr>
      <vt:lpstr>PowerPoint Presentation</vt:lpstr>
      <vt:lpstr>Nested Thalamic Auto-Encoders (Deep5aed: Deep5b Auto Error Driven)</vt:lpstr>
      <vt:lpstr>Nested Thalamic Auto-Encoders (Deep5aed: Deep5b Auto Error Driven)</vt:lpstr>
      <vt:lpstr>Nested Thalamic Auto-Encoders (Deep5aed: Deep5b Auto Error Driven)</vt:lpstr>
      <vt:lpstr>LeabraTI: Learning Through Time</vt:lpstr>
      <vt:lpstr>Test Application: Learning Early Visual Structure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123</cp:revision>
  <dcterms:created xsi:type="dcterms:W3CDTF">2009-03-18T06:10:11Z</dcterms:created>
  <dcterms:modified xsi:type="dcterms:W3CDTF">2015-07-02T04:54:32Z</dcterms:modified>
</cp:coreProperties>
</file>